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1"/>
  </p:notesMasterIdLst>
  <p:sldIdLst>
    <p:sldId id="256" r:id="rId2"/>
    <p:sldId id="306" r:id="rId3"/>
    <p:sldId id="257" r:id="rId4"/>
    <p:sldId id="258" r:id="rId5"/>
    <p:sldId id="262" r:id="rId6"/>
    <p:sldId id="261" r:id="rId7"/>
    <p:sldId id="315" r:id="rId8"/>
    <p:sldId id="307" r:id="rId9"/>
    <p:sldId id="316" r:id="rId10"/>
    <p:sldId id="308" r:id="rId11"/>
    <p:sldId id="309" r:id="rId12"/>
    <p:sldId id="317" r:id="rId13"/>
    <p:sldId id="259" r:id="rId14"/>
    <p:sldId id="310" r:id="rId15"/>
    <p:sldId id="311" r:id="rId16"/>
    <p:sldId id="318" r:id="rId17"/>
    <p:sldId id="313" r:id="rId18"/>
    <p:sldId id="314" r:id="rId19"/>
    <p:sldId id="319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Patua One" panose="020B0604020202020204" charset="0"/>
      <p:regular r:id="rId23"/>
    </p:embeddedFont>
    <p:embeddedFont>
      <p:font typeface="Quicksand Light" panose="020B0604020202020204" charset="0"/>
      <p:regular r:id="rId24"/>
      <p:bold r:id="rId25"/>
    </p:embeddedFont>
    <p:embeddedFont>
      <p:font typeface="Roboto Condensed Light" panose="02000000000000000000" pitchFamily="2" charset="0"/>
      <p:regular r:id="rId26"/>
      <p:italic r:id="rId27"/>
    </p:embeddedFont>
    <p:embeddedFont>
      <p:font typeface="Signika" panose="020B0604020202020204" charset="0"/>
      <p:regular r:id="rId28"/>
      <p:bold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50">
          <p15:clr>
            <a:srgbClr val="9AA0A6"/>
          </p15:clr>
        </p15:guide>
        <p15:guide id="4" pos="5310">
          <p15:clr>
            <a:srgbClr val="9AA0A6"/>
          </p15:clr>
        </p15:guide>
        <p15:guide id="5" orient="horz" pos="339">
          <p15:clr>
            <a:srgbClr val="9AA0A6"/>
          </p15:clr>
        </p15:guide>
        <p15:guide id="6" orient="horz" pos="290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88E9C2-53EF-405E-8E05-49688D616322}">
  <a:tblStyle styleId="{9888E9C2-53EF-405E-8E05-49688D6163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  <p:guide pos="450"/>
        <p:guide pos="5310"/>
        <p:guide orient="horz" pos="339"/>
        <p:guide orient="horz" pos="2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f0de6e7f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f0de6e7f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f0de6e7f0_2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f0de6e7f0_2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77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f0de6e7f0_2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f0de6e7f0_2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96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25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0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928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85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282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962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f0de6e7f0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f0de6e7f0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45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f0de6e7f0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f0de6e7f0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17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f0de6e7f0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f0de6e7f0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f0de6e7f0_2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9f0de6e7f0_2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f0de6e7f0_2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f0de6e7f0_2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f0de6e7f0_2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f0de6e7f0_2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1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f0de6e7f0_2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f0de6e7f0_2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93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f0de6e7f0_2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f0de6e7f0_2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28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-527862" y="520529"/>
            <a:ext cx="5158134" cy="4102434"/>
          </a:xfrm>
          <a:prstGeom prst="flowChartDocument">
            <a:avLst/>
          </a:prstGeom>
          <a:solidFill>
            <a:srgbClr val="9FA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976808" y="2423238"/>
            <a:ext cx="443922" cy="279630"/>
            <a:chOff x="670450" y="986850"/>
            <a:chExt cx="560366" cy="352979"/>
          </a:xfrm>
        </p:grpSpPr>
        <p:sp>
          <p:nvSpPr>
            <p:cNvPr id="11" name="Google Shape;11;p2"/>
            <p:cNvSpPr/>
            <p:nvPr/>
          </p:nvSpPr>
          <p:spPr>
            <a:xfrm>
              <a:off x="785766" y="1227126"/>
              <a:ext cx="299426" cy="112703"/>
            </a:xfrm>
            <a:custGeom>
              <a:avLst/>
              <a:gdLst/>
              <a:ahLst/>
              <a:cxnLst/>
              <a:rect l="l" t="t" r="r" b="b"/>
              <a:pathLst>
                <a:path w="8574" h="3227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734"/>
                    <a:pt x="801" y="1468"/>
                    <a:pt x="1435" y="2002"/>
                  </a:cubicBezTo>
                  <a:cubicBezTo>
                    <a:pt x="2394" y="2826"/>
                    <a:pt x="3563" y="3226"/>
                    <a:pt x="4724" y="3226"/>
                  </a:cubicBezTo>
                  <a:cubicBezTo>
                    <a:pt x="6148" y="3226"/>
                    <a:pt x="7563" y="2625"/>
                    <a:pt x="8574" y="1468"/>
                  </a:cubicBezTo>
                  <a:cubicBezTo>
                    <a:pt x="7106" y="1468"/>
                    <a:pt x="5638" y="1335"/>
                    <a:pt x="4237" y="1068"/>
                  </a:cubicBezTo>
                  <a:cubicBezTo>
                    <a:pt x="2770" y="834"/>
                    <a:pt x="1335" y="5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84613" y="986850"/>
              <a:ext cx="342520" cy="171587"/>
            </a:xfrm>
            <a:custGeom>
              <a:avLst/>
              <a:gdLst/>
              <a:ahLst/>
              <a:cxnLst/>
              <a:rect l="l" t="t" r="r" b="b"/>
              <a:pathLst>
                <a:path w="9808" h="4913" extrusionOk="0">
                  <a:moveTo>
                    <a:pt x="4708" y="1"/>
                  </a:moveTo>
                  <a:cubicBezTo>
                    <a:pt x="2683" y="1"/>
                    <a:pt x="770" y="1218"/>
                    <a:pt x="1" y="3244"/>
                  </a:cubicBezTo>
                  <a:cubicBezTo>
                    <a:pt x="328" y="3231"/>
                    <a:pt x="655" y="3225"/>
                    <a:pt x="982" y="3225"/>
                  </a:cubicBezTo>
                  <a:cubicBezTo>
                    <a:pt x="2323" y="3225"/>
                    <a:pt x="3663" y="3337"/>
                    <a:pt x="5004" y="3578"/>
                  </a:cubicBezTo>
                  <a:cubicBezTo>
                    <a:pt x="6639" y="3845"/>
                    <a:pt x="8273" y="4278"/>
                    <a:pt x="9808" y="4912"/>
                  </a:cubicBezTo>
                  <a:cubicBezTo>
                    <a:pt x="9774" y="2877"/>
                    <a:pt x="8473" y="1076"/>
                    <a:pt x="6539" y="342"/>
                  </a:cubicBezTo>
                  <a:cubicBezTo>
                    <a:pt x="5937" y="111"/>
                    <a:pt x="5318" y="1"/>
                    <a:pt x="4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0450" y="1085754"/>
              <a:ext cx="560366" cy="152657"/>
            </a:xfrm>
            <a:custGeom>
              <a:avLst/>
              <a:gdLst/>
              <a:ahLst/>
              <a:cxnLst/>
              <a:rect l="l" t="t" r="r" b="b"/>
              <a:pathLst>
                <a:path w="16046" h="4371" extrusionOk="0">
                  <a:moveTo>
                    <a:pt x="3507" y="0"/>
                  </a:moveTo>
                  <a:cubicBezTo>
                    <a:pt x="1568" y="0"/>
                    <a:pt x="266" y="296"/>
                    <a:pt x="167" y="846"/>
                  </a:cubicBezTo>
                  <a:cubicBezTo>
                    <a:pt x="1" y="1813"/>
                    <a:pt x="3403" y="3181"/>
                    <a:pt x="7739" y="3915"/>
                  </a:cubicBezTo>
                  <a:cubicBezTo>
                    <a:pt x="9548" y="4221"/>
                    <a:pt x="11235" y="4370"/>
                    <a:pt x="12599" y="4370"/>
                  </a:cubicBezTo>
                  <a:cubicBezTo>
                    <a:pt x="14505" y="4370"/>
                    <a:pt x="15781" y="4079"/>
                    <a:pt x="15879" y="3515"/>
                  </a:cubicBezTo>
                  <a:cubicBezTo>
                    <a:pt x="16045" y="2547"/>
                    <a:pt x="12643" y="1180"/>
                    <a:pt x="8306" y="446"/>
                  </a:cubicBezTo>
                  <a:cubicBezTo>
                    <a:pt x="6524" y="144"/>
                    <a:pt x="4861" y="0"/>
                    <a:pt x="3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/>
          <p:nvPr/>
        </p:nvSpPr>
        <p:spPr>
          <a:xfrm>
            <a:off x="630375" y="2814650"/>
            <a:ext cx="2793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630375" y="1312800"/>
            <a:ext cx="2970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630375" y="1888250"/>
            <a:ext cx="12477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FFFFF"/>
              </a:solidFill>
              <a:latin typeface="Patua One"/>
              <a:ea typeface="Patua One"/>
              <a:cs typeface="Patua One"/>
              <a:sym typeface="Patua One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64369" y="263940"/>
            <a:ext cx="3327863" cy="4576626"/>
            <a:chOff x="164369" y="263940"/>
            <a:chExt cx="3327863" cy="4576626"/>
          </a:xfrm>
        </p:grpSpPr>
        <p:sp>
          <p:nvSpPr>
            <p:cNvPr id="18" name="Google Shape;18;p2"/>
            <p:cNvSpPr/>
            <p:nvPr/>
          </p:nvSpPr>
          <p:spPr>
            <a:xfrm rot="1698045" flipH="1">
              <a:off x="3077156" y="2372257"/>
              <a:ext cx="149986" cy="163026"/>
            </a:xfrm>
            <a:custGeom>
              <a:avLst/>
              <a:gdLst/>
              <a:ahLst/>
              <a:cxnLst/>
              <a:rect l="l" t="t" r="r" b="b"/>
              <a:pathLst>
                <a:path w="7442" h="8089" extrusionOk="0">
                  <a:moveTo>
                    <a:pt x="3745" y="0"/>
                  </a:moveTo>
                  <a:lnTo>
                    <a:pt x="3005" y="2311"/>
                  </a:lnTo>
                  <a:lnTo>
                    <a:pt x="1" y="2311"/>
                  </a:lnTo>
                  <a:lnTo>
                    <a:pt x="2404" y="4391"/>
                  </a:lnTo>
                  <a:lnTo>
                    <a:pt x="1249" y="8088"/>
                  </a:lnTo>
                  <a:lnTo>
                    <a:pt x="3745" y="5546"/>
                  </a:lnTo>
                  <a:lnTo>
                    <a:pt x="6286" y="8088"/>
                  </a:lnTo>
                  <a:lnTo>
                    <a:pt x="5131" y="4345"/>
                  </a:lnTo>
                  <a:lnTo>
                    <a:pt x="7442" y="2311"/>
                  </a:lnTo>
                  <a:lnTo>
                    <a:pt x="4484" y="2311"/>
                  </a:lnTo>
                  <a:lnTo>
                    <a:pt x="3745" y="0"/>
                  </a:lnTo>
                  <a:close/>
                  <a:moveTo>
                    <a:pt x="6286" y="8088"/>
                  </a:moveTo>
                  <a:lnTo>
                    <a:pt x="6286" y="8088"/>
                  </a:lnTo>
                  <a:lnTo>
                    <a:pt x="6286" y="80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698045" flipH="1">
              <a:off x="761973" y="3820305"/>
              <a:ext cx="149986" cy="163026"/>
            </a:xfrm>
            <a:custGeom>
              <a:avLst/>
              <a:gdLst/>
              <a:ahLst/>
              <a:cxnLst/>
              <a:rect l="l" t="t" r="r" b="b"/>
              <a:pathLst>
                <a:path w="7442" h="8089" extrusionOk="0">
                  <a:moveTo>
                    <a:pt x="3744" y="1"/>
                  </a:moveTo>
                  <a:lnTo>
                    <a:pt x="3051" y="2358"/>
                  </a:lnTo>
                  <a:lnTo>
                    <a:pt x="0" y="2358"/>
                  </a:lnTo>
                  <a:lnTo>
                    <a:pt x="2404" y="4391"/>
                  </a:lnTo>
                  <a:lnTo>
                    <a:pt x="1248" y="8089"/>
                  </a:lnTo>
                  <a:lnTo>
                    <a:pt x="3744" y="5593"/>
                  </a:lnTo>
                  <a:lnTo>
                    <a:pt x="6332" y="8089"/>
                  </a:lnTo>
                  <a:lnTo>
                    <a:pt x="5130" y="4345"/>
                  </a:lnTo>
                  <a:lnTo>
                    <a:pt x="7441" y="2358"/>
                  </a:lnTo>
                  <a:lnTo>
                    <a:pt x="4483" y="2358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698045" flipH="1">
              <a:off x="3350315" y="4411942"/>
              <a:ext cx="64291" cy="69894"/>
            </a:xfrm>
            <a:custGeom>
              <a:avLst/>
              <a:gdLst/>
              <a:ahLst/>
              <a:cxnLst/>
              <a:rect l="l" t="t" r="r" b="b"/>
              <a:pathLst>
                <a:path w="3190" h="3468" extrusionOk="0">
                  <a:moveTo>
                    <a:pt x="1619" y="1"/>
                  </a:moveTo>
                  <a:lnTo>
                    <a:pt x="1295" y="971"/>
                  </a:lnTo>
                  <a:lnTo>
                    <a:pt x="1" y="971"/>
                  </a:lnTo>
                  <a:lnTo>
                    <a:pt x="1018" y="1896"/>
                  </a:lnTo>
                  <a:lnTo>
                    <a:pt x="509" y="3467"/>
                  </a:lnTo>
                  <a:lnTo>
                    <a:pt x="1619" y="2358"/>
                  </a:lnTo>
                  <a:lnTo>
                    <a:pt x="2682" y="3467"/>
                  </a:lnTo>
                  <a:lnTo>
                    <a:pt x="2173" y="1850"/>
                  </a:lnTo>
                  <a:lnTo>
                    <a:pt x="3190" y="971"/>
                  </a:lnTo>
                  <a:lnTo>
                    <a:pt x="1896" y="971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698045" flipH="1">
              <a:off x="2253753" y="814985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9" y="0"/>
                  </a:moveTo>
                  <a:lnTo>
                    <a:pt x="1295" y="971"/>
                  </a:lnTo>
                  <a:lnTo>
                    <a:pt x="1" y="971"/>
                  </a:lnTo>
                  <a:lnTo>
                    <a:pt x="1018" y="1849"/>
                  </a:lnTo>
                  <a:lnTo>
                    <a:pt x="556" y="3467"/>
                  </a:lnTo>
                  <a:lnTo>
                    <a:pt x="1619" y="2357"/>
                  </a:lnTo>
                  <a:lnTo>
                    <a:pt x="2728" y="3467"/>
                  </a:lnTo>
                  <a:lnTo>
                    <a:pt x="2219" y="1849"/>
                  </a:lnTo>
                  <a:lnTo>
                    <a:pt x="3190" y="971"/>
                  </a:lnTo>
                  <a:lnTo>
                    <a:pt x="1942" y="971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698045" flipH="1">
              <a:off x="335085" y="4759628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1"/>
                  </a:moveTo>
                  <a:lnTo>
                    <a:pt x="1294" y="971"/>
                  </a:lnTo>
                  <a:lnTo>
                    <a:pt x="0" y="971"/>
                  </a:lnTo>
                  <a:lnTo>
                    <a:pt x="1017" y="1849"/>
                  </a:lnTo>
                  <a:lnTo>
                    <a:pt x="555" y="3467"/>
                  </a:lnTo>
                  <a:lnTo>
                    <a:pt x="1618" y="2358"/>
                  </a:lnTo>
                  <a:lnTo>
                    <a:pt x="2681" y="3467"/>
                  </a:lnTo>
                  <a:lnTo>
                    <a:pt x="2172" y="1849"/>
                  </a:lnTo>
                  <a:lnTo>
                    <a:pt x="3189" y="971"/>
                  </a:lnTo>
                  <a:lnTo>
                    <a:pt x="1941" y="971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98045" flipH="1">
              <a:off x="2541688" y="4503971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0"/>
                  </a:moveTo>
                  <a:lnTo>
                    <a:pt x="1294" y="971"/>
                  </a:lnTo>
                  <a:lnTo>
                    <a:pt x="0" y="971"/>
                  </a:lnTo>
                  <a:lnTo>
                    <a:pt x="1017" y="1849"/>
                  </a:lnTo>
                  <a:lnTo>
                    <a:pt x="555" y="3466"/>
                  </a:lnTo>
                  <a:lnTo>
                    <a:pt x="1618" y="2357"/>
                  </a:lnTo>
                  <a:lnTo>
                    <a:pt x="2681" y="3466"/>
                  </a:lnTo>
                  <a:lnTo>
                    <a:pt x="2173" y="1849"/>
                  </a:lnTo>
                  <a:lnTo>
                    <a:pt x="3189" y="971"/>
                  </a:lnTo>
                  <a:lnTo>
                    <a:pt x="1941" y="971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698045" flipH="1">
              <a:off x="3056616" y="701737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202" y="1"/>
                  </a:moveTo>
                  <a:lnTo>
                    <a:pt x="971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416" y="2496"/>
                  </a:lnTo>
                  <a:lnTo>
                    <a:pt x="1202" y="1757"/>
                  </a:lnTo>
                  <a:lnTo>
                    <a:pt x="1988" y="2496"/>
                  </a:lnTo>
                  <a:lnTo>
                    <a:pt x="1618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202" y="1"/>
                  </a:lnTo>
                  <a:close/>
                  <a:moveTo>
                    <a:pt x="1988" y="2496"/>
                  </a:moveTo>
                  <a:lnTo>
                    <a:pt x="1988" y="2496"/>
                  </a:lnTo>
                  <a:lnTo>
                    <a:pt x="1988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698045" flipH="1">
              <a:off x="3282743" y="4756386"/>
              <a:ext cx="45669" cy="50324"/>
            </a:xfrm>
            <a:custGeom>
              <a:avLst/>
              <a:gdLst/>
              <a:ahLst/>
              <a:cxnLst/>
              <a:rect l="l" t="t" r="r" b="b"/>
              <a:pathLst>
                <a:path w="2266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1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265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  <a:moveTo>
                    <a:pt x="370" y="2496"/>
                  </a:moveTo>
                  <a:lnTo>
                    <a:pt x="370" y="2496"/>
                  </a:lnTo>
                  <a:lnTo>
                    <a:pt x="370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98045" flipH="1">
              <a:off x="3387267" y="2751122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71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416" y="2496"/>
                  </a:lnTo>
                  <a:lnTo>
                    <a:pt x="416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942" y="2496"/>
                  </a:lnTo>
                  <a:lnTo>
                    <a:pt x="1618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698045" flipH="1">
              <a:off x="173513" y="271978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416" y="2496"/>
                  </a:lnTo>
                  <a:lnTo>
                    <a:pt x="1156" y="1711"/>
                  </a:lnTo>
                  <a:lnTo>
                    <a:pt x="1941" y="2496"/>
                  </a:lnTo>
                  <a:lnTo>
                    <a:pt x="1572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0"/>
                  </a:lnTo>
                  <a:close/>
                  <a:moveTo>
                    <a:pt x="1941" y="2496"/>
                  </a:moveTo>
                  <a:lnTo>
                    <a:pt x="1941" y="2496"/>
                  </a:lnTo>
                  <a:lnTo>
                    <a:pt x="1941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698045" flipH="1">
              <a:off x="3041078" y="460722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1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698045" flipH="1">
              <a:off x="1684027" y="549693"/>
              <a:ext cx="46596" cy="50304"/>
            </a:xfrm>
            <a:custGeom>
              <a:avLst/>
              <a:gdLst/>
              <a:ahLst/>
              <a:cxnLst/>
              <a:rect l="l" t="t" r="r" b="b"/>
              <a:pathLst>
                <a:path w="2312" h="2496" extrusionOk="0">
                  <a:moveTo>
                    <a:pt x="1156" y="0"/>
                  </a:moveTo>
                  <a:lnTo>
                    <a:pt x="971" y="740"/>
                  </a:lnTo>
                  <a:lnTo>
                    <a:pt x="1" y="740"/>
                  </a:lnTo>
                  <a:lnTo>
                    <a:pt x="740" y="1341"/>
                  </a:lnTo>
                  <a:lnTo>
                    <a:pt x="417" y="2496"/>
                  </a:lnTo>
                  <a:lnTo>
                    <a:pt x="1156" y="1710"/>
                  </a:lnTo>
                  <a:lnTo>
                    <a:pt x="1988" y="2496"/>
                  </a:lnTo>
                  <a:lnTo>
                    <a:pt x="1988" y="2496"/>
                  </a:lnTo>
                  <a:lnTo>
                    <a:pt x="1618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698045" flipH="1">
              <a:off x="1221233" y="4041647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370" y="2496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  <a:moveTo>
                    <a:pt x="1942" y="2496"/>
                  </a:moveTo>
                  <a:lnTo>
                    <a:pt x="1942" y="2496"/>
                  </a:lnTo>
                  <a:lnTo>
                    <a:pt x="1942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698045" flipH="1">
              <a:off x="2083954" y="4690450"/>
              <a:ext cx="45669" cy="50304"/>
            </a:xfrm>
            <a:custGeom>
              <a:avLst/>
              <a:gdLst/>
              <a:ahLst/>
              <a:cxnLst/>
              <a:rect l="l" t="t" r="r" b="b"/>
              <a:pathLst>
                <a:path w="2266" h="2496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265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698045" flipH="1">
              <a:off x="3436476" y="2194659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370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698045" flipH="1">
              <a:off x="2627911" y="2627537"/>
              <a:ext cx="45649" cy="50324"/>
            </a:xfrm>
            <a:custGeom>
              <a:avLst/>
              <a:gdLst/>
              <a:ahLst/>
              <a:cxnLst/>
              <a:rect l="l" t="t" r="r" b="b"/>
              <a:pathLst>
                <a:path w="2265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1" y="2496"/>
                  </a:lnTo>
                  <a:lnTo>
                    <a:pt x="1572" y="1341"/>
                  </a:lnTo>
                  <a:lnTo>
                    <a:pt x="2265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698045" flipH="1">
              <a:off x="1855920" y="4088459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1"/>
                  </a:moveTo>
                  <a:lnTo>
                    <a:pt x="1295" y="1017"/>
                  </a:lnTo>
                  <a:lnTo>
                    <a:pt x="1" y="1017"/>
                  </a:lnTo>
                  <a:lnTo>
                    <a:pt x="1018" y="1895"/>
                  </a:lnTo>
                  <a:lnTo>
                    <a:pt x="509" y="3467"/>
                  </a:lnTo>
                  <a:lnTo>
                    <a:pt x="509" y="3467"/>
                  </a:lnTo>
                  <a:lnTo>
                    <a:pt x="1618" y="2404"/>
                  </a:lnTo>
                  <a:lnTo>
                    <a:pt x="2681" y="3467"/>
                  </a:lnTo>
                  <a:lnTo>
                    <a:pt x="2173" y="1849"/>
                  </a:lnTo>
                  <a:lnTo>
                    <a:pt x="3190" y="1017"/>
                  </a:lnTo>
                  <a:lnTo>
                    <a:pt x="1896" y="1017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698045" flipH="1">
              <a:off x="3415214" y="3996437"/>
              <a:ext cx="64291" cy="69894"/>
            </a:xfrm>
            <a:custGeom>
              <a:avLst/>
              <a:gdLst/>
              <a:ahLst/>
              <a:cxnLst/>
              <a:rect l="l" t="t" r="r" b="b"/>
              <a:pathLst>
                <a:path w="3190" h="3468" extrusionOk="0">
                  <a:moveTo>
                    <a:pt x="1618" y="1"/>
                  </a:moveTo>
                  <a:lnTo>
                    <a:pt x="1295" y="1018"/>
                  </a:lnTo>
                  <a:lnTo>
                    <a:pt x="1" y="1018"/>
                  </a:lnTo>
                  <a:lnTo>
                    <a:pt x="1017" y="1896"/>
                  </a:lnTo>
                  <a:lnTo>
                    <a:pt x="509" y="3467"/>
                  </a:lnTo>
                  <a:lnTo>
                    <a:pt x="509" y="3467"/>
                  </a:lnTo>
                  <a:lnTo>
                    <a:pt x="1618" y="2404"/>
                  </a:lnTo>
                  <a:lnTo>
                    <a:pt x="2681" y="3467"/>
                  </a:lnTo>
                  <a:lnTo>
                    <a:pt x="2173" y="1896"/>
                  </a:lnTo>
                  <a:lnTo>
                    <a:pt x="3190" y="1018"/>
                  </a:lnTo>
                  <a:lnTo>
                    <a:pt x="1895" y="1018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698045" flipH="1">
              <a:off x="2458851" y="289909"/>
              <a:ext cx="139748" cy="119977"/>
            </a:xfrm>
            <a:custGeom>
              <a:avLst/>
              <a:gdLst/>
              <a:ahLst/>
              <a:cxnLst/>
              <a:rect l="l" t="t" r="r" b="b"/>
              <a:pathLst>
                <a:path w="6934" h="5953" extrusionOk="0">
                  <a:moveTo>
                    <a:pt x="3975" y="0"/>
                  </a:moveTo>
                  <a:cubicBezTo>
                    <a:pt x="1295" y="0"/>
                    <a:pt x="1" y="3189"/>
                    <a:pt x="1849" y="5084"/>
                  </a:cubicBezTo>
                  <a:cubicBezTo>
                    <a:pt x="2464" y="5684"/>
                    <a:pt x="3214" y="5953"/>
                    <a:pt x="3948" y="5953"/>
                  </a:cubicBezTo>
                  <a:cubicBezTo>
                    <a:pt x="5477" y="5953"/>
                    <a:pt x="6933" y="4785"/>
                    <a:pt x="6933" y="3004"/>
                  </a:cubicBezTo>
                  <a:cubicBezTo>
                    <a:pt x="6933" y="1341"/>
                    <a:pt x="5593" y="0"/>
                    <a:pt x="3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 rot="1698045" flipH="1">
            <a:off x="3776776" y="3812046"/>
            <a:ext cx="164880" cy="99762"/>
          </a:xfrm>
          <a:custGeom>
            <a:avLst/>
            <a:gdLst/>
            <a:ahLst/>
            <a:cxnLst/>
            <a:rect l="l" t="t" r="r" b="b"/>
            <a:pathLst>
              <a:path w="8181" h="4950" extrusionOk="0">
                <a:moveTo>
                  <a:pt x="7897" y="1"/>
                </a:moveTo>
                <a:cubicBezTo>
                  <a:pt x="7849" y="1"/>
                  <a:pt x="7803" y="12"/>
                  <a:pt x="7765" y="31"/>
                </a:cubicBezTo>
                <a:lnTo>
                  <a:pt x="5315" y="817"/>
                </a:lnTo>
                <a:cubicBezTo>
                  <a:pt x="5155" y="791"/>
                  <a:pt x="4995" y="778"/>
                  <a:pt x="4837" y="778"/>
                </a:cubicBezTo>
                <a:cubicBezTo>
                  <a:pt x="3575" y="778"/>
                  <a:pt x="2398" y="1572"/>
                  <a:pt x="1988" y="2804"/>
                </a:cubicBezTo>
                <a:lnTo>
                  <a:pt x="93" y="4514"/>
                </a:lnTo>
                <a:cubicBezTo>
                  <a:pt x="0" y="4606"/>
                  <a:pt x="0" y="4791"/>
                  <a:pt x="93" y="4884"/>
                </a:cubicBezTo>
                <a:cubicBezTo>
                  <a:pt x="125" y="4916"/>
                  <a:pt x="181" y="4949"/>
                  <a:pt x="244" y="4949"/>
                </a:cubicBezTo>
                <a:cubicBezTo>
                  <a:pt x="270" y="4949"/>
                  <a:pt x="297" y="4943"/>
                  <a:pt x="324" y="4930"/>
                </a:cubicBezTo>
                <a:lnTo>
                  <a:pt x="2773" y="4190"/>
                </a:lnTo>
                <a:cubicBezTo>
                  <a:pt x="2994" y="4237"/>
                  <a:pt x="3213" y="4260"/>
                  <a:pt x="3429" y="4260"/>
                </a:cubicBezTo>
                <a:cubicBezTo>
                  <a:pt x="4705" y="4260"/>
                  <a:pt x="5844" y="3468"/>
                  <a:pt x="6240" y="2203"/>
                </a:cubicBezTo>
                <a:lnTo>
                  <a:pt x="8088" y="447"/>
                </a:lnTo>
                <a:cubicBezTo>
                  <a:pt x="8181" y="354"/>
                  <a:pt x="8181" y="170"/>
                  <a:pt x="8088" y="77"/>
                </a:cubicBezTo>
                <a:cubicBezTo>
                  <a:pt x="8034" y="23"/>
                  <a:pt x="7964" y="1"/>
                  <a:pt x="78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1976808" y="2423238"/>
            <a:ext cx="443922" cy="279630"/>
            <a:chOff x="670450" y="986850"/>
            <a:chExt cx="560366" cy="352979"/>
          </a:xfrm>
        </p:grpSpPr>
        <p:sp>
          <p:nvSpPr>
            <p:cNvPr id="39" name="Google Shape;39;p2"/>
            <p:cNvSpPr/>
            <p:nvPr/>
          </p:nvSpPr>
          <p:spPr>
            <a:xfrm>
              <a:off x="785766" y="1227126"/>
              <a:ext cx="299426" cy="112703"/>
            </a:xfrm>
            <a:custGeom>
              <a:avLst/>
              <a:gdLst/>
              <a:ahLst/>
              <a:cxnLst/>
              <a:rect l="l" t="t" r="r" b="b"/>
              <a:pathLst>
                <a:path w="8574" h="3227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734"/>
                    <a:pt x="801" y="1468"/>
                    <a:pt x="1435" y="2002"/>
                  </a:cubicBezTo>
                  <a:cubicBezTo>
                    <a:pt x="2394" y="2826"/>
                    <a:pt x="3563" y="3226"/>
                    <a:pt x="4724" y="3226"/>
                  </a:cubicBezTo>
                  <a:cubicBezTo>
                    <a:pt x="6148" y="3226"/>
                    <a:pt x="7563" y="2625"/>
                    <a:pt x="8574" y="1468"/>
                  </a:cubicBezTo>
                  <a:cubicBezTo>
                    <a:pt x="7106" y="1468"/>
                    <a:pt x="5638" y="1335"/>
                    <a:pt x="4237" y="1068"/>
                  </a:cubicBezTo>
                  <a:cubicBezTo>
                    <a:pt x="2770" y="834"/>
                    <a:pt x="1335" y="5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4613" y="986850"/>
              <a:ext cx="342520" cy="171587"/>
            </a:xfrm>
            <a:custGeom>
              <a:avLst/>
              <a:gdLst/>
              <a:ahLst/>
              <a:cxnLst/>
              <a:rect l="l" t="t" r="r" b="b"/>
              <a:pathLst>
                <a:path w="9808" h="4913" extrusionOk="0">
                  <a:moveTo>
                    <a:pt x="4708" y="1"/>
                  </a:moveTo>
                  <a:cubicBezTo>
                    <a:pt x="2683" y="1"/>
                    <a:pt x="770" y="1218"/>
                    <a:pt x="1" y="3244"/>
                  </a:cubicBezTo>
                  <a:cubicBezTo>
                    <a:pt x="328" y="3231"/>
                    <a:pt x="655" y="3225"/>
                    <a:pt x="982" y="3225"/>
                  </a:cubicBezTo>
                  <a:cubicBezTo>
                    <a:pt x="2323" y="3225"/>
                    <a:pt x="3663" y="3337"/>
                    <a:pt x="5004" y="3578"/>
                  </a:cubicBezTo>
                  <a:cubicBezTo>
                    <a:pt x="6639" y="3845"/>
                    <a:pt x="8273" y="4278"/>
                    <a:pt x="9808" y="4912"/>
                  </a:cubicBezTo>
                  <a:cubicBezTo>
                    <a:pt x="9774" y="2877"/>
                    <a:pt x="8473" y="1076"/>
                    <a:pt x="6539" y="342"/>
                  </a:cubicBezTo>
                  <a:cubicBezTo>
                    <a:pt x="5937" y="111"/>
                    <a:pt x="5318" y="1"/>
                    <a:pt x="4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450" y="1085754"/>
              <a:ext cx="560366" cy="152657"/>
            </a:xfrm>
            <a:custGeom>
              <a:avLst/>
              <a:gdLst/>
              <a:ahLst/>
              <a:cxnLst/>
              <a:rect l="l" t="t" r="r" b="b"/>
              <a:pathLst>
                <a:path w="16046" h="4371" extrusionOk="0">
                  <a:moveTo>
                    <a:pt x="3507" y="0"/>
                  </a:moveTo>
                  <a:cubicBezTo>
                    <a:pt x="1568" y="0"/>
                    <a:pt x="266" y="296"/>
                    <a:pt x="167" y="846"/>
                  </a:cubicBezTo>
                  <a:cubicBezTo>
                    <a:pt x="1" y="1813"/>
                    <a:pt x="3403" y="3181"/>
                    <a:pt x="7739" y="3915"/>
                  </a:cubicBezTo>
                  <a:cubicBezTo>
                    <a:pt x="9548" y="4221"/>
                    <a:pt x="11235" y="4370"/>
                    <a:pt x="12599" y="4370"/>
                  </a:cubicBezTo>
                  <a:cubicBezTo>
                    <a:pt x="14505" y="4370"/>
                    <a:pt x="15781" y="4079"/>
                    <a:pt x="15879" y="3515"/>
                  </a:cubicBezTo>
                  <a:cubicBezTo>
                    <a:pt x="16045" y="2547"/>
                    <a:pt x="12643" y="1180"/>
                    <a:pt x="8306" y="446"/>
                  </a:cubicBezTo>
                  <a:cubicBezTo>
                    <a:pt x="6524" y="144"/>
                    <a:pt x="4861" y="0"/>
                    <a:pt x="3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713850" y="2987862"/>
            <a:ext cx="35103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2"/>
          </p:nvPr>
        </p:nvSpPr>
        <p:spPr>
          <a:xfrm>
            <a:off x="713850" y="1486013"/>
            <a:ext cx="29700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6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713850" y="2061463"/>
            <a:ext cx="1247700" cy="9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400"/>
              <a:buNone/>
              <a:defRPr sz="72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850" y="1152475"/>
            <a:ext cx="77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Source Sans Pro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820450" y="3006200"/>
            <a:ext cx="2263500" cy="3852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20450" y="3391491"/>
            <a:ext cx="2263500" cy="677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5060050" y="3006200"/>
            <a:ext cx="2263500" cy="3852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5060050" y="3391491"/>
            <a:ext cx="2263500" cy="677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4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 flipH="1">
            <a:off x="468663" y="3076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flipH="1">
            <a:off x="447525" y="12711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flipH="1">
            <a:off x="1263025" y="20702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flipH="1">
            <a:off x="812475" y="13084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 flipH="1">
            <a:off x="7521350" y="227075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 flipH="1">
            <a:off x="4871400" y="4444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flipH="1">
            <a:off x="8001088" y="9000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 flipH="1">
            <a:off x="1966863" y="458085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flipH="1">
            <a:off x="7626025" y="45052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 rot="5400000" flipH="1">
            <a:off x="5558577" y="1569477"/>
            <a:ext cx="5164236" cy="2012310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2905800" y="4257500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6398500" y="2496113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3280775" y="2432550"/>
            <a:ext cx="68575" cy="75625"/>
          </a:xfrm>
          <a:custGeom>
            <a:avLst/>
            <a:gdLst/>
            <a:ahLst/>
            <a:cxnLst/>
            <a:rect l="l" t="t" r="r" b="b"/>
            <a:pathLst>
              <a:path w="2743" h="3025" extrusionOk="0">
                <a:moveTo>
                  <a:pt x="1372" y="0"/>
                </a:moveTo>
                <a:lnTo>
                  <a:pt x="1130" y="888"/>
                </a:lnTo>
                <a:lnTo>
                  <a:pt x="0" y="888"/>
                </a:lnTo>
                <a:lnTo>
                  <a:pt x="888" y="1654"/>
                </a:lnTo>
                <a:lnTo>
                  <a:pt x="444" y="3025"/>
                </a:lnTo>
                <a:lnTo>
                  <a:pt x="1372" y="2097"/>
                </a:lnTo>
                <a:lnTo>
                  <a:pt x="2339" y="3025"/>
                </a:lnTo>
                <a:lnTo>
                  <a:pt x="1896" y="1654"/>
                </a:lnTo>
                <a:lnTo>
                  <a:pt x="2743" y="888"/>
                </a:lnTo>
                <a:lnTo>
                  <a:pt x="1654" y="888"/>
                </a:lnTo>
                <a:lnTo>
                  <a:pt x="1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5169325" y="3036625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3627125" y="683400"/>
            <a:ext cx="69575" cy="74625"/>
          </a:xfrm>
          <a:custGeom>
            <a:avLst/>
            <a:gdLst/>
            <a:ahLst/>
            <a:cxnLst/>
            <a:rect l="l" t="t" r="r" b="b"/>
            <a:pathLst>
              <a:path w="2783" h="2985" extrusionOk="0">
                <a:moveTo>
                  <a:pt x="1412" y="1"/>
                </a:moveTo>
                <a:lnTo>
                  <a:pt x="1129" y="847"/>
                </a:lnTo>
                <a:lnTo>
                  <a:pt x="0" y="847"/>
                </a:lnTo>
                <a:lnTo>
                  <a:pt x="928" y="1614"/>
                </a:lnTo>
                <a:lnTo>
                  <a:pt x="484" y="2985"/>
                </a:lnTo>
                <a:lnTo>
                  <a:pt x="1412" y="2057"/>
                </a:lnTo>
                <a:lnTo>
                  <a:pt x="2379" y="2985"/>
                </a:lnTo>
                <a:lnTo>
                  <a:pt x="2379" y="2985"/>
                </a:lnTo>
                <a:lnTo>
                  <a:pt x="193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6548725" y="1107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4855950" y="17450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969550" y="4649125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332900" y="2432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6034300" y="4627950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7"/>
          <p:cNvGrpSpPr/>
          <p:nvPr/>
        </p:nvGrpSpPr>
        <p:grpSpPr>
          <a:xfrm>
            <a:off x="7794050" y="186800"/>
            <a:ext cx="1114200" cy="4798675"/>
            <a:chOff x="6101175" y="287075"/>
            <a:chExt cx="1114200" cy="4798675"/>
          </a:xfrm>
        </p:grpSpPr>
        <p:sp>
          <p:nvSpPr>
            <p:cNvPr id="93" name="Google Shape;93;p7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621375" y="1968913"/>
            <a:ext cx="2865300" cy="3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ubTitle" idx="1"/>
          </p:nvPr>
        </p:nvSpPr>
        <p:spPr>
          <a:xfrm>
            <a:off x="621375" y="2328025"/>
            <a:ext cx="4951200" cy="1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 rot="-5400000">
            <a:off x="-1389690" y="1389690"/>
            <a:ext cx="5143500" cy="2364120"/>
          </a:xfrm>
          <a:prstGeom prst="flowChartDocumen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2905800" y="4257500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>
            <a:off x="6398500" y="2496113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3280775" y="2432550"/>
            <a:ext cx="68575" cy="75625"/>
          </a:xfrm>
          <a:custGeom>
            <a:avLst/>
            <a:gdLst/>
            <a:ahLst/>
            <a:cxnLst/>
            <a:rect l="l" t="t" r="r" b="b"/>
            <a:pathLst>
              <a:path w="2743" h="3025" extrusionOk="0">
                <a:moveTo>
                  <a:pt x="1372" y="0"/>
                </a:moveTo>
                <a:lnTo>
                  <a:pt x="1130" y="888"/>
                </a:lnTo>
                <a:lnTo>
                  <a:pt x="0" y="888"/>
                </a:lnTo>
                <a:lnTo>
                  <a:pt x="888" y="1654"/>
                </a:lnTo>
                <a:lnTo>
                  <a:pt x="444" y="3025"/>
                </a:lnTo>
                <a:lnTo>
                  <a:pt x="1372" y="2097"/>
                </a:lnTo>
                <a:lnTo>
                  <a:pt x="2339" y="3025"/>
                </a:lnTo>
                <a:lnTo>
                  <a:pt x="1896" y="1654"/>
                </a:lnTo>
                <a:lnTo>
                  <a:pt x="2743" y="888"/>
                </a:lnTo>
                <a:lnTo>
                  <a:pt x="1654" y="888"/>
                </a:lnTo>
                <a:lnTo>
                  <a:pt x="1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5169325" y="3036625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3627125" y="683400"/>
            <a:ext cx="69575" cy="74625"/>
          </a:xfrm>
          <a:custGeom>
            <a:avLst/>
            <a:gdLst/>
            <a:ahLst/>
            <a:cxnLst/>
            <a:rect l="l" t="t" r="r" b="b"/>
            <a:pathLst>
              <a:path w="2783" h="2985" extrusionOk="0">
                <a:moveTo>
                  <a:pt x="1412" y="1"/>
                </a:moveTo>
                <a:lnTo>
                  <a:pt x="1129" y="847"/>
                </a:lnTo>
                <a:lnTo>
                  <a:pt x="0" y="847"/>
                </a:lnTo>
                <a:lnTo>
                  <a:pt x="928" y="1614"/>
                </a:lnTo>
                <a:lnTo>
                  <a:pt x="484" y="2985"/>
                </a:lnTo>
                <a:lnTo>
                  <a:pt x="1412" y="2057"/>
                </a:lnTo>
                <a:lnTo>
                  <a:pt x="2379" y="2985"/>
                </a:lnTo>
                <a:lnTo>
                  <a:pt x="2379" y="2985"/>
                </a:lnTo>
                <a:lnTo>
                  <a:pt x="193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6548725" y="1107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4855950" y="17450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6034300" y="4627950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7794050" y="186800"/>
            <a:ext cx="1114200" cy="4798675"/>
            <a:chOff x="6101175" y="287075"/>
            <a:chExt cx="1114200" cy="4798675"/>
          </a:xfrm>
        </p:grpSpPr>
        <p:sp>
          <p:nvSpPr>
            <p:cNvPr id="130" name="Google Shape;130;p9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9"/>
          <p:cNvSpPr txBox="1">
            <a:spLocks noGrp="1"/>
          </p:cNvSpPr>
          <p:nvPr>
            <p:ph type="ctrTitle"/>
          </p:nvPr>
        </p:nvSpPr>
        <p:spPr>
          <a:xfrm>
            <a:off x="5295950" y="1839025"/>
            <a:ext cx="27222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6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subTitle" idx="1"/>
          </p:nvPr>
        </p:nvSpPr>
        <p:spPr>
          <a:xfrm>
            <a:off x="3533075" y="2811300"/>
            <a:ext cx="448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38" name="Google Shape;138;p9"/>
          <p:cNvGrpSpPr/>
          <p:nvPr/>
        </p:nvGrpSpPr>
        <p:grpSpPr>
          <a:xfrm flipH="1">
            <a:off x="238590" y="193275"/>
            <a:ext cx="1114200" cy="4798675"/>
            <a:chOff x="6101175" y="287075"/>
            <a:chExt cx="1114200" cy="4798675"/>
          </a:xfrm>
        </p:grpSpPr>
        <p:sp>
          <p:nvSpPr>
            <p:cNvPr id="139" name="Google Shape;139;p9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9"/>
          <p:cNvSpPr/>
          <p:nvPr/>
        </p:nvSpPr>
        <p:spPr>
          <a:xfrm flipH="1">
            <a:off x="851201" y="3254357"/>
            <a:ext cx="178130" cy="19360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 flipH="1">
            <a:off x="190978" y="2305415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 flipH="1">
            <a:off x="392295" y="1297675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 flipH="1">
            <a:off x="591418" y="2346343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 flipH="1">
            <a:off x="5410300" y="2527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flipH="1">
            <a:off x="7520300" y="631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flipH="1">
            <a:off x="68973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4440325" y="8993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 flipH="1">
            <a:off x="3418725" y="4286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flipH="1">
            <a:off x="5593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/>
          <p:nvPr/>
        </p:nvSpPr>
        <p:spPr>
          <a:xfrm flipH="1">
            <a:off x="5775250" y="25648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"/>
          <p:cNvSpPr/>
          <p:nvPr/>
        </p:nvSpPr>
        <p:spPr>
          <a:xfrm flipH="1">
            <a:off x="962838" y="631925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1"/>
          </p:nvPr>
        </p:nvSpPr>
        <p:spPr>
          <a:xfrm>
            <a:off x="3542925" y="1309075"/>
            <a:ext cx="4913700" cy="14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5337875" y="2771875"/>
            <a:ext cx="31188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504875" y="4556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7341975" y="4653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5400000">
            <a:off x="4628863" y="3879838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646213" y="46737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yenda 1">
  <p:cSld name="CAPTION_ONLY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/>
          <p:nvPr/>
        </p:nvSpPr>
        <p:spPr>
          <a:xfrm>
            <a:off x="581806" y="4028862"/>
            <a:ext cx="73082" cy="7943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3"/>
          <p:cNvSpPr/>
          <p:nvPr/>
        </p:nvSpPr>
        <p:spPr>
          <a:xfrm>
            <a:off x="962851" y="642156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3"/>
          <p:cNvSpPr/>
          <p:nvPr/>
        </p:nvSpPr>
        <p:spPr>
          <a:xfrm>
            <a:off x="382592" y="980239"/>
            <a:ext cx="51916" cy="57221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3"/>
          <p:cNvSpPr/>
          <p:nvPr/>
        </p:nvSpPr>
        <p:spPr>
          <a:xfrm>
            <a:off x="4198021" y="923017"/>
            <a:ext cx="52966" cy="57221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3"/>
          <p:cNvSpPr/>
          <p:nvPr/>
        </p:nvSpPr>
        <p:spPr>
          <a:xfrm>
            <a:off x="5271098" y="428625"/>
            <a:ext cx="52966" cy="57221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3"/>
          <p:cNvSpPr/>
          <p:nvPr/>
        </p:nvSpPr>
        <p:spPr>
          <a:xfrm>
            <a:off x="8543451" y="1037459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"/>
          <p:cNvSpPr/>
          <p:nvPr/>
        </p:nvSpPr>
        <p:spPr>
          <a:xfrm>
            <a:off x="4970606" y="4869617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8217609" y="1899019"/>
            <a:ext cx="187444" cy="113417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3"/>
          <p:cNvSpPr/>
          <p:nvPr/>
        </p:nvSpPr>
        <p:spPr>
          <a:xfrm rot="-5400000" flipH="1">
            <a:off x="8311093" y="3571451"/>
            <a:ext cx="170532" cy="185343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3"/>
          <p:cNvSpPr/>
          <p:nvPr/>
        </p:nvSpPr>
        <p:spPr>
          <a:xfrm rot="-5400000" flipH="1">
            <a:off x="1130046" y="4866442"/>
            <a:ext cx="73082" cy="7943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3"/>
          <p:cNvSpPr/>
          <p:nvPr/>
        </p:nvSpPr>
        <p:spPr>
          <a:xfrm rot="-5400000" flipH="1">
            <a:off x="3916335" y="4498592"/>
            <a:ext cx="51890" cy="5722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3"/>
          <p:cNvSpPr/>
          <p:nvPr/>
        </p:nvSpPr>
        <p:spPr>
          <a:xfrm rot="-5400000" flipH="1">
            <a:off x="2931371" y="4887620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Char char="●"/>
              <a:defRPr sz="1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60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po.com/media-mediana-moda.html#te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1"/>
          <p:cNvSpPr txBox="1">
            <a:spLocks noGrp="1"/>
          </p:cNvSpPr>
          <p:nvPr>
            <p:ph type="subTitle" idx="2"/>
          </p:nvPr>
        </p:nvSpPr>
        <p:spPr>
          <a:xfrm>
            <a:off x="467198" y="283329"/>
            <a:ext cx="2970000" cy="379862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Medidas de Tendencia Central para Datos no agrupados</a:t>
            </a:r>
            <a:endParaRPr dirty="0"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348434" y="3946017"/>
            <a:ext cx="3510300" cy="11499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Unidad Educativa “Luis Roberto Bravo”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Primero de BGU</a:t>
            </a:r>
            <a:endParaRPr dirty="0"/>
          </a:p>
        </p:txBody>
      </p:sp>
      <p:grpSp>
        <p:nvGrpSpPr>
          <p:cNvPr id="448" name="Google Shape;448;p31"/>
          <p:cNvGrpSpPr/>
          <p:nvPr/>
        </p:nvGrpSpPr>
        <p:grpSpPr>
          <a:xfrm>
            <a:off x="4386432" y="722380"/>
            <a:ext cx="4409134" cy="3798624"/>
            <a:chOff x="4456557" y="709630"/>
            <a:chExt cx="4409134" cy="3798624"/>
          </a:xfrm>
        </p:grpSpPr>
        <p:sp>
          <p:nvSpPr>
            <p:cNvPr id="449" name="Google Shape;449;p31"/>
            <p:cNvSpPr/>
            <p:nvPr/>
          </p:nvSpPr>
          <p:spPr>
            <a:xfrm>
              <a:off x="4456557" y="709630"/>
              <a:ext cx="4409134" cy="3798624"/>
            </a:xfrm>
            <a:custGeom>
              <a:avLst/>
              <a:gdLst/>
              <a:ahLst/>
              <a:cxnLst/>
              <a:rect l="l" t="t" r="r" b="b"/>
              <a:pathLst>
                <a:path w="223956" h="192946" extrusionOk="0">
                  <a:moveTo>
                    <a:pt x="144886" y="1"/>
                  </a:moveTo>
                  <a:cubicBezTo>
                    <a:pt x="142183" y="1"/>
                    <a:pt x="139496" y="200"/>
                    <a:pt x="136854" y="615"/>
                  </a:cubicBezTo>
                  <a:cubicBezTo>
                    <a:pt x="127934" y="1903"/>
                    <a:pt x="119634" y="6005"/>
                    <a:pt x="113195" y="12350"/>
                  </a:cubicBezTo>
                  <a:cubicBezTo>
                    <a:pt x="106326" y="19171"/>
                    <a:pt x="102080" y="28186"/>
                    <a:pt x="95164" y="35007"/>
                  </a:cubicBezTo>
                  <a:cubicBezTo>
                    <a:pt x="88343" y="41781"/>
                    <a:pt x="79804" y="46551"/>
                    <a:pt x="70455" y="48841"/>
                  </a:cubicBezTo>
                  <a:cubicBezTo>
                    <a:pt x="62775" y="50749"/>
                    <a:pt x="55477" y="49270"/>
                    <a:pt x="47892" y="51560"/>
                  </a:cubicBezTo>
                  <a:cubicBezTo>
                    <a:pt x="23088" y="58906"/>
                    <a:pt x="4914" y="80180"/>
                    <a:pt x="1432" y="105796"/>
                  </a:cubicBezTo>
                  <a:cubicBezTo>
                    <a:pt x="1" y="116290"/>
                    <a:pt x="1193" y="127261"/>
                    <a:pt x="6202" y="136610"/>
                  </a:cubicBezTo>
                  <a:cubicBezTo>
                    <a:pt x="10161" y="143909"/>
                    <a:pt x="16267" y="149871"/>
                    <a:pt x="23708" y="153687"/>
                  </a:cubicBezTo>
                  <a:cubicBezTo>
                    <a:pt x="35967" y="159888"/>
                    <a:pt x="50373" y="159507"/>
                    <a:pt x="64063" y="161129"/>
                  </a:cubicBezTo>
                  <a:cubicBezTo>
                    <a:pt x="76847" y="162607"/>
                    <a:pt x="89392" y="165994"/>
                    <a:pt x="101222" y="171146"/>
                  </a:cubicBezTo>
                  <a:cubicBezTo>
                    <a:pt x="115961" y="177585"/>
                    <a:pt x="129651" y="186744"/>
                    <a:pt x="145297" y="190799"/>
                  </a:cubicBezTo>
                  <a:cubicBezTo>
                    <a:pt x="150777" y="192228"/>
                    <a:pt x="156458" y="192945"/>
                    <a:pt x="162137" y="192945"/>
                  </a:cubicBezTo>
                  <a:cubicBezTo>
                    <a:pt x="175787" y="192945"/>
                    <a:pt x="189421" y="188802"/>
                    <a:pt x="200201" y="180447"/>
                  </a:cubicBezTo>
                  <a:cubicBezTo>
                    <a:pt x="215417" y="168570"/>
                    <a:pt x="223956" y="148106"/>
                    <a:pt x="220092" y="129217"/>
                  </a:cubicBezTo>
                  <a:cubicBezTo>
                    <a:pt x="217707" y="117625"/>
                    <a:pt x="211172" y="107370"/>
                    <a:pt x="207213" y="96208"/>
                  </a:cubicBezTo>
                  <a:cubicBezTo>
                    <a:pt x="203778" y="86620"/>
                    <a:pt x="202300" y="76460"/>
                    <a:pt x="202824" y="66299"/>
                  </a:cubicBezTo>
                  <a:cubicBezTo>
                    <a:pt x="203301" y="56711"/>
                    <a:pt x="205591" y="46933"/>
                    <a:pt x="203063" y="37679"/>
                  </a:cubicBezTo>
                  <a:cubicBezTo>
                    <a:pt x="201203" y="30714"/>
                    <a:pt x="196719" y="24656"/>
                    <a:pt x="191567" y="19600"/>
                  </a:cubicBezTo>
                  <a:cubicBezTo>
                    <a:pt x="179905" y="8020"/>
                    <a:pt x="162048" y="1"/>
                    <a:pt x="14488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6132869" y="2066532"/>
              <a:ext cx="151220" cy="164371"/>
            </a:xfrm>
            <a:custGeom>
              <a:avLst/>
              <a:gdLst/>
              <a:ahLst/>
              <a:cxnLst/>
              <a:rect l="l" t="t" r="r" b="b"/>
              <a:pathLst>
                <a:path w="7681" h="8349" extrusionOk="0">
                  <a:moveTo>
                    <a:pt x="3912" y="1"/>
                  </a:moveTo>
                  <a:lnTo>
                    <a:pt x="3149" y="2386"/>
                  </a:lnTo>
                  <a:lnTo>
                    <a:pt x="1" y="2386"/>
                  </a:lnTo>
                  <a:lnTo>
                    <a:pt x="2481" y="4532"/>
                  </a:lnTo>
                  <a:lnTo>
                    <a:pt x="1289" y="8348"/>
                  </a:lnTo>
                  <a:lnTo>
                    <a:pt x="3912" y="5725"/>
                  </a:lnTo>
                  <a:lnTo>
                    <a:pt x="6536" y="8348"/>
                  </a:lnTo>
                  <a:lnTo>
                    <a:pt x="5295" y="4485"/>
                  </a:lnTo>
                  <a:lnTo>
                    <a:pt x="7680" y="2386"/>
                  </a:lnTo>
                  <a:lnTo>
                    <a:pt x="4628" y="2386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7243233" y="3987028"/>
              <a:ext cx="151220" cy="164351"/>
            </a:xfrm>
            <a:custGeom>
              <a:avLst/>
              <a:gdLst/>
              <a:ahLst/>
              <a:cxnLst/>
              <a:rect l="l" t="t" r="r" b="b"/>
              <a:pathLst>
                <a:path w="7681" h="8348" extrusionOk="0">
                  <a:moveTo>
                    <a:pt x="3865" y="0"/>
                  </a:moveTo>
                  <a:lnTo>
                    <a:pt x="3149" y="2385"/>
                  </a:lnTo>
                  <a:lnTo>
                    <a:pt x="1" y="2385"/>
                  </a:lnTo>
                  <a:lnTo>
                    <a:pt x="2481" y="4532"/>
                  </a:lnTo>
                  <a:lnTo>
                    <a:pt x="1289" y="8348"/>
                  </a:lnTo>
                  <a:lnTo>
                    <a:pt x="3865" y="5724"/>
                  </a:lnTo>
                  <a:lnTo>
                    <a:pt x="6536" y="8348"/>
                  </a:lnTo>
                  <a:lnTo>
                    <a:pt x="5296" y="4484"/>
                  </a:lnTo>
                  <a:lnTo>
                    <a:pt x="7681" y="2385"/>
                  </a:lnTo>
                  <a:lnTo>
                    <a:pt x="4628" y="2385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6223963" y="2912681"/>
              <a:ext cx="64811" cy="69517"/>
            </a:xfrm>
            <a:custGeom>
              <a:avLst/>
              <a:gdLst/>
              <a:ahLst/>
              <a:cxnLst/>
              <a:rect l="l" t="t" r="r" b="b"/>
              <a:pathLst>
                <a:path w="3292" h="3531" extrusionOk="0">
                  <a:moveTo>
                    <a:pt x="1670" y="0"/>
                  </a:moveTo>
                  <a:lnTo>
                    <a:pt x="1384" y="1002"/>
                  </a:lnTo>
                  <a:lnTo>
                    <a:pt x="1" y="1002"/>
                  </a:lnTo>
                  <a:lnTo>
                    <a:pt x="1098" y="1908"/>
                  </a:lnTo>
                  <a:lnTo>
                    <a:pt x="573" y="3530"/>
                  </a:lnTo>
                  <a:lnTo>
                    <a:pt x="1670" y="2433"/>
                  </a:lnTo>
                  <a:lnTo>
                    <a:pt x="2815" y="3530"/>
                  </a:lnTo>
                  <a:lnTo>
                    <a:pt x="2290" y="1908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855534" y="2732363"/>
              <a:ext cx="64831" cy="70462"/>
            </a:xfrm>
            <a:custGeom>
              <a:avLst/>
              <a:gdLst/>
              <a:ahLst/>
              <a:cxnLst/>
              <a:rect l="l" t="t" r="r" b="b"/>
              <a:pathLst>
                <a:path w="3293" h="3579" extrusionOk="0">
                  <a:moveTo>
                    <a:pt x="1670" y="1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767" y="3578"/>
                  </a:lnTo>
                  <a:lnTo>
                    <a:pt x="2243" y="1956"/>
                  </a:lnTo>
                  <a:lnTo>
                    <a:pt x="3292" y="1050"/>
                  </a:lnTo>
                  <a:lnTo>
                    <a:pt x="1957" y="105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6238985" y="2630008"/>
              <a:ext cx="63886" cy="70442"/>
            </a:xfrm>
            <a:custGeom>
              <a:avLst/>
              <a:gdLst/>
              <a:ahLst/>
              <a:cxnLst/>
              <a:rect l="l" t="t" r="r" b="b"/>
              <a:pathLst>
                <a:path w="3245" h="3578" extrusionOk="0">
                  <a:moveTo>
                    <a:pt x="1623" y="0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26" y="3578"/>
                  </a:lnTo>
                  <a:lnTo>
                    <a:pt x="1623" y="2481"/>
                  </a:lnTo>
                  <a:lnTo>
                    <a:pt x="2767" y="3578"/>
                  </a:lnTo>
                  <a:lnTo>
                    <a:pt x="2767" y="3578"/>
                  </a:lnTo>
                  <a:lnTo>
                    <a:pt x="2243" y="1956"/>
                  </a:lnTo>
                  <a:lnTo>
                    <a:pt x="3245" y="1050"/>
                  </a:lnTo>
                  <a:lnTo>
                    <a:pt x="1957" y="1050"/>
                  </a:lnTo>
                  <a:lnTo>
                    <a:pt x="1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5338380" y="2717342"/>
              <a:ext cx="64831" cy="70462"/>
            </a:xfrm>
            <a:custGeom>
              <a:avLst/>
              <a:gdLst/>
              <a:ahLst/>
              <a:cxnLst/>
              <a:rect l="l" t="t" r="r" b="b"/>
              <a:pathLst>
                <a:path w="3293" h="3579" extrusionOk="0">
                  <a:moveTo>
                    <a:pt x="1670" y="1"/>
                  </a:moveTo>
                  <a:lnTo>
                    <a:pt x="1336" y="1002"/>
                  </a:lnTo>
                  <a:lnTo>
                    <a:pt x="1" y="1002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1670" y="2433"/>
                  </a:lnTo>
                  <a:lnTo>
                    <a:pt x="2815" y="3578"/>
                  </a:lnTo>
                  <a:lnTo>
                    <a:pt x="2815" y="3578"/>
                  </a:lnTo>
                  <a:lnTo>
                    <a:pt x="2291" y="1909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5444515" y="3206616"/>
              <a:ext cx="63866" cy="70462"/>
            </a:xfrm>
            <a:custGeom>
              <a:avLst/>
              <a:gdLst/>
              <a:ahLst/>
              <a:cxnLst/>
              <a:rect l="l" t="t" r="r" b="b"/>
              <a:pathLst>
                <a:path w="3244" h="3579" extrusionOk="0">
                  <a:moveTo>
                    <a:pt x="1622" y="1"/>
                  </a:moveTo>
                  <a:lnTo>
                    <a:pt x="1336" y="1050"/>
                  </a:lnTo>
                  <a:lnTo>
                    <a:pt x="0" y="1050"/>
                  </a:lnTo>
                  <a:lnTo>
                    <a:pt x="1049" y="1956"/>
                  </a:lnTo>
                  <a:lnTo>
                    <a:pt x="525" y="3578"/>
                  </a:lnTo>
                  <a:lnTo>
                    <a:pt x="1622" y="2481"/>
                  </a:lnTo>
                  <a:lnTo>
                    <a:pt x="2767" y="3578"/>
                  </a:lnTo>
                  <a:lnTo>
                    <a:pt x="2242" y="1956"/>
                  </a:lnTo>
                  <a:lnTo>
                    <a:pt x="3244" y="1050"/>
                  </a:lnTo>
                  <a:lnTo>
                    <a:pt x="1956" y="1050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7740027" y="2227123"/>
              <a:ext cx="64811" cy="70462"/>
            </a:xfrm>
            <a:custGeom>
              <a:avLst/>
              <a:gdLst/>
              <a:ahLst/>
              <a:cxnLst/>
              <a:rect l="l" t="t" r="r" b="b"/>
              <a:pathLst>
                <a:path w="3292" h="3579" extrusionOk="0">
                  <a:moveTo>
                    <a:pt x="1670" y="1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815" y="3578"/>
                  </a:lnTo>
                  <a:lnTo>
                    <a:pt x="2290" y="1909"/>
                  </a:lnTo>
                  <a:lnTo>
                    <a:pt x="3292" y="1050"/>
                  </a:lnTo>
                  <a:lnTo>
                    <a:pt x="2004" y="105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548105" y="1547215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955" y="763"/>
                  </a:lnTo>
                  <a:lnTo>
                    <a:pt x="1" y="763"/>
                  </a:lnTo>
                  <a:lnTo>
                    <a:pt x="764" y="1384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2" y="1384"/>
                  </a:lnTo>
                  <a:lnTo>
                    <a:pt x="2386" y="763"/>
                  </a:lnTo>
                  <a:lnTo>
                    <a:pt x="1432" y="763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6488198" y="2237459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1002" y="716"/>
                  </a:lnTo>
                  <a:lnTo>
                    <a:pt x="1" y="716"/>
                  </a:lnTo>
                  <a:lnTo>
                    <a:pt x="764" y="1384"/>
                  </a:lnTo>
                  <a:lnTo>
                    <a:pt x="430" y="2576"/>
                  </a:lnTo>
                  <a:lnTo>
                    <a:pt x="1193" y="1765"/>
                  </a:lnTo>
                  <a:lnTo>
                    <a:pt x="2052" y="2576"/>
                  </a:lnTo>
                  <a:lnTo>
                    <a:pt x="1670" y="1384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5773198" y="2386769"/>
              <a:ext cx="46974" cy="51680"/>
            </a:xfrm>
            <a:custGeom>
              <a:avLst/>
              <a:gdLst/>
              <a:ahLst/>
              <a:cxnLst/>
              <a:rect l="l" t="t" r="r" b="b"/>
              <a:pathLst>
                <a:path w="2386" h="2625" extrusionOk="0">
                  <a:moveTo>
                    <a:pt x="1193" y="1"/>
                  </a:moveTo>
                  <a:lnTo>
                    <a:pt x="954" y="764"/>
                  </a:lnTo>
                  <a:lnTo>
                    <a:pt x="0" y="764"/>
                  </a:lnTo>
                  <a:lnTo>
                    <a:pt x="764" y="1432"/>
                  </a:lnTo>
                  <a:lnTo>
                    <a:pt x="382" y="2624"/>
                  </a:lnTo>
                  <a:lnTo>
                    <a:pt x="382" y="2624"/>
                  </a:lnTo>
                  <a:lnTo>
                    <a:pt x="1193" y="1813"/>
                  </a:lnTo>
                  <a:lnTo>
                    <a:pt x="2004" y="2624"/>
                  </a:lnTo>
                  <a:lnTo>
                    <a:pt x="1622" y="1432"/>
                  </a:lnTo>
                  <a:lnTo>
                    <a:pt x="2385" y="764"/>
                  </a:lnTo>
                  <a:lnTo>
                    <a:pt x="1431" y="764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6774288" y="1545325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1"/>
                  </a:moveTo>
                  <a:lnTo>
                    <a:pt x="954" y="764"/>
                  </a:lnTo>
                  <a:lnTo>
                    <a:pt x="0" y="764"/>
                  </a:lnTo>
                  <a:lnTo>
                    <a:pt x="763" y="1384"/>
                  </a:lnTo>
                  <a:lnTo>
                    <a:pt x="382" y="2577"/>
                  </a:lnTo>
                  <a:lnTo>
                    <a:pt x="1193" y="1766"/>
                  </a:lnTo>
                  <a:lnTo>
                    <a:pt x="2004" y="2577"/>
                  </a:lnTo>
                  <a:lnTo>
                    <a:pt x="1622" y="1384"/>
                  </a:lnTo>
                  <a:lnTo>
                    <a:pt x="2385" y="764"/>
                  </a:lnTo>
                  <a:lnTo>
                    <a:pt x="1431" y="764"/>
                  </a:lnTo>
                  <a:lnTo>
                    <a:pt x="1193" y="1"/>
                  </a:lnTo>
                  <a:close/>
                  <a:moveTo>
                    <a:pt x="2004" y="2577"/>
                  </a:moveTo>
                  <a:lnTo>
                    <a:pt x="2004" y="2577"/>
                  </a:lnTo>
                  <a:lnTo>
                    <a:pt x="2004" y="2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8185162" y="2452506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241" y="1"/>
                  </a:moveTo>
                  <a:lnTo>
                    <a:pt x="1002" y="764"/>
                  </a:lnTo>
                  <a:lnTo>
                    <a:pt x="1" y="764"/>
                  </a:lnTo>
                  <a:lnTo>
                    <a:pt x="764" y="1432"/>
                  </a:lnTo>
                  <a:lnTo>
                    <a:pt x="430" y="2577"/>
                  </a:lnTo>
                  <a:lnTo>
                    <a:pt x="1241" y="1766"/>
                  </a:lnTo>
                  <a:lnTo>
                    <a:pt x="2052" y="2577"/>
                  </a:lnTo>
                  <a:lnTo>
                    <a:pt x="1670" y="1384"/>
                  </a:lnTo>
                  <a:lnTo>
                    <a:pt x="2386" y="764"/>
                  </a:lnTo>
                  <a:lnTo>
                    <a:pt x="1432" y="764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702464" y="1877768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1"/>
                  </a:moveTo>
                  <a:lnTo>
                    <a:pt x="955" y="716"/>
                  </a:lnTo>
                  <a:lnTo>
                    <a:pt x="1" y="716"/>
                  </a:lnTo>
                  <a:lnTo>
                    <a:pt x="764" y="1384"/>
                  </a:lnTo>
                  <a:lnTo>
                    <a:pt x="382" y="2577"/>
                  </a:lnTo>
                  <a:lnTo>
                    <a:pt x="382" y="2577"/>
                  </a:lnTo>
                  <a:lnTo>
                    <a:pt x="1193" y="1766"/>
                  </a:lnTo>
                  <a:lnTo>
                    <a:pt x="2004" y="2577"/>
                  </a:lnTo>
                  <a:lnTo>
                    <a:pt x="1622" y="1384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1"/>
                  </a:lnTo>
                  <a:close/>
                  <a:moveTo>
                    <a:pt x="2004" y="2577"/>
                  </a:moveTo>
                  <a:lnTo>
                    <a:pt x="2004" y="2577"/>
                  </a:lnTo>
                  <a:lnTo>
                    <a:pt x="2004" y="2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8276256" y="2815956"/>
              <a:ext cx="46049" cy="50715"/>
            </a:xfrm>
            <a:custGeom>
              <a:avLst/>
              <a:gdLst/>
              <a:ahLst/>
              <a:cxnLst/>
              <a:rect l="l" t="t" r="r" b="b"/>
              <a:pathLst>
                <a:path w="2339" h="2576" extrusionOk="0">
                  <a:moveTo>
                    <a:pt x="1193" y="0"/>
                  </a:moveTo>
                  <a:lnTo>
                    <a:pt x="955" y="716"/>
                  </a:lnTo>
                  <a:lnTo>
                    <a:pt x="1" y="716"/>
                  </a:lnTo>
                  <a:lnTo>
                    <a:pt x="764" y="1383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3" y="1383"/>
                  </a:lnTo>
                  <a:lnTo>
                    <a:pt x="2338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6458737" y="2881693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1003" y="716"/>
                  </a:lnTo>
                  <a:lnTo>
                    <a:pt x="1" y="716"/>
                  </a:lnTo>
                  <a:lnTo>
                    <a:pt x="764" y="1383"/>
                  </a:lnTo>
                  <a:lnTo>
                    <a:pt x="430" y="2576"/>
                  </a:lnTo>
                  <a:lnTo>
                    <a:pt x="1193" y="1765"/>
                  </a:lnTo>
                  <a:lnTo>
                    <a:pt x="2052" y="2576"/>
                  </a:lnTo>
                  <a:lnTo>
                    <a:pt x="2052" y="2576"/>
                  </a:lnTo>
                  <a:lnTo>
                    <a:pt x="1670" y="1383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  <a:moveTo>
                    <a:pt x="430" y="2576"/>
                  </a:moveTo>
                  <a:lnTo>
                    <a:pt x="430" y="2576"/>
                  </a:lnTo>
                  <a:lnTo>
                    <a:pt x="430" y="2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7771960" y="4344829"/>
              <a:ext cx="64811" cy="70442"/>
            </a:xfrm>
            <a:custGeom>
              <a:avLst/>
              <a:gdLst/>
              <a:ahLst/>
              <a:cxnLst/>
              <a:rect l="l" t="t" r="r" b="b"/>
              <a:pathLst>
                <a:path w="3292" h="3578" extrusionOk="0">
                  <a:moveTo>
                    <a:pt x="1670" y="0"/>
                  </a:moveTo>
                  <a:lnTo>
                    <a:pt x="1384" y="1002"/>
                  </a:lnTo>
                  <a:lnTo>
                    <a:pt x="0" y="1002"/>
                  </a:lnTo>
                  <a:lnTo>
                    <a:pt x="1098" y="1908"/>
                  </a:lnTo>
                  <a:lnTo>
                    <a:pt x="573" y="3578"/>
                  </a:lnTo>
                  <a:lnTo>
                    <a:pt x="573" y="3578"/>
                  </a:lnTo>
                  <a:lnTo>
                    <a:pt x="1670" y="2433"/>
                  </a:lnTo>
                  <a:lnTo>
                    <a:pt x="2815" y="3578"/>
                  </a:lnTo>
                  <a:lnTo>
                    <a:pt x="2290" y="1908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6200496" y="3248885"/>
              <a:ext cx="64811" cy="70442"/>
            </a:xfrm>
            <a:custGeom>
              <a:avLst/>
              <a:gdLst/>
              <a:ahLst/>
              <a:cxnLst/>
              <a:rect l="l" t="t" r="r" b="b"/>
              <a:pathLst>
                <a:path w="3292" h="3578" extrusionOk="0">
                  <a:moveTo>
                    <a:pt x="1670" y="0"/>
                  </a:moveTo>
                  <a:lnTo>
                    <a:pt x="1383" y="1050"/>
                  </a:lnTo>
                  <a:lnTo>
                    <a:pt x="0" y="1050"/>
                  </a:lnTo>
                  <a:lnTo>
                    <a:pt x="1097" y="1956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814" y="3578"/>
                  </a:lnTo>
                  <a:lnTo>
                    <a:pt x="2290" y="1908"/>
                  </a:lnTo>
                  <a:lnTo>
                    <a:pt x="3291" y="1050"/>
                  </a:lnTo>
                  <a:lnTo>
                    <a:pt x="2004" y="105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7009061" y="1182839"/>
              <a:ext cx="140884" cy="120743"/>
            </a:xfrm>
            <a:custGeom>
              <a:avLst/>
              <a:gdLst/>
              <a:ahLst/>
              <a:cxnLst/>
              <a:rect l="l" t="t" r="r" b="b"/>
              <a:pathLst>
                <a:path w="7156" h="6133" extrusionOk="0">
                  <a:moveTo>
                    <a:pt x="4103" y="0"/>
                  </a:moveTo>
                  <a:cubicBezTo>
                    <a:pt x="1384" y="0"/>
                    <a:pt x="0" y="3292"/>
                    <a:pt x="1956" y="5247"/>
                  </a:cubicBezTo>
                  <a:cubicBezTo>
                    <a:pt x="2567" y="5859"/>
                    <a:pt x="3321" y="6132"/>
                    <a:pt x="4062" y="6132"/>
                  </a:cubicBezTo>
                  <a:cubicBezTo>
                    <a:pt x="5635" y="6132"/>
                    <a:pt x="7156" y="4901"/>
                    <a:pt x="7156" y="3053"/>
                  </a:cubicBezTo>
                  <a:cubicBezTo>
                    <a:pt x="7156" y="1384"/>
                    <a:pt x="5820" y="0"/>
                    <a:pt x="4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807782" y="2545096"/>
              <a:ext cx="166241" cy="100898"/>
            </a:xfrm>
            <a:custGeom>
              <a:avLst/>
              <a:gdLst/>
              <a:ahLst/>
              <a:cxnLst/>
              <a:rect l="l" t="t" r="r" b="b"/>
              <a:pathLst>
                <a:path w="8444" h="5125" extrusionOk="0">
                  <a:moveTo>
                    <a:pt x="8146" y="0"/>
                  </a:moveTo>
                  <a:cubicBezTo>
                    <a:pt x="8118" y="0"/>
                    <a:pt x="8090" y="6"/>
                    <a:pt x="8062" y="20"/>
                  </a:cubicBezTo>
                  <a:lnTo>
                    <a:pt x="5534" y="831"/>
                  </a:lnTo>
                  <a:cubicBezTo>
                    <a:pt x="5338" y="794"/>
                    <a:pt x="5143" y="776"/>
                    <a:pt x="4951" y="776"/>
                  </a:cubicBezTo>
                  <a:cubicBezTo>
                    <a:pt x="3654" y="776"/>
                    <a:pt x="2509" y="1594"/>
                    <a:pt x="2052" y="2882"/>
                  </a:cubicBezTo>
                  <a:lnTo>
                    <a:pt x="96" y="4695"/>
                  </a:lnTo>
                  <a:cubicBezTo>
                    <a:pt x="1" y="4790"/>
                    <a:pt x="1" y="4933"/>
                    <a:pt x="96" y="5029"/>
                  </a:cubicBezTo>
                  <a:cubicBezTo>
                    <a:pt x="144" y="5124"/>
                    <a:pt x="287" y="5124"/>
                    <a:pt x="383" y="5124"/>
                  </a:cubicBezTo>
                  <a:lnTo>
                    <a:pt x="2911" y="4361"/>
                  </a:lnTo>
                  <a:cubicBezTo>
                    <a:pt x="3107" y="4398"/>
                    <a:pt x="3304" y="4416"/>
                    <a:pt x="3498" y="4416"/>
                  </a:cubicBezTo>
                  <a:cubicBezTo>
                    <a:pt x="4814" y="4416"/>
                    <a:pt x="6031" y="3598"/>
                    <a:pt x="6488" y="2310"/>
                  </a:cubicBezTo>
                  <a:lnTo>
                    <a:pt x="8349" y="450"/>
                  </a:lnTo>
                  <a:cubicBezTo>
                    <a:pt x="8444" y="354"/>
                    <a:pt x="8444" y="211"/>
                    <a:pt x="8349" y="68"/>
                  </a:cubicBezTo>
                  <a:cubicBezTo>
                    <a:pt x="8281" y="34"/>
                    <a:pt x="8214" y="0"/>
                    <a:pt x="8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Medidas de tendencia central: media, mediana, moda, rango y eje medio -  Aprendiendo Administración">
            <a:extLst>
              <a:ext uri="{FF2B5EF4-FFF2-40B4-BE49-F238E27FC236}">
                <a16:creationId xmlns:a16="http://schemas.microsoft.com/office/drawing/2014/main" id="{66A34C96-417C-4DE3-9F2D-2A7A2454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2" y="1132780"/>
            <a:ext cx="4749895" cy="316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6"/>
          <p:cNvSpPr/>
          <p:nvPr/>
        </p:nvSpPr>
        <p:spPr>
          <a:xfrm flipH="1">
            <a:off x="561022" y="1645600"/>
            <a:ext cx="3496678" cy="3013400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1"/>
          </p:nvPr>
        </p:nvSpPr>
        <p:spPr>
          <a:xfrm>
            <a:off x="316523" y="241271"/>
            <a:ext cx="8486454" cy="1271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En un torneo de matemáticas se toma el tiempo transcurrido en una evaluación,  los cuales son:</a:t>
            </a:r>
            <a:endParaRPr lang="en" sz="2400" dirty="0"/>
          </a:p>
        </p:txBody>
      </p:sp>
      <p:sp>
        <p:nvSpPr>
          <p:cNvPr id="615" name="Google Shape;615;p36"/>
          <p:cNvSpPr txBox="1">
            <a:spLocks noGrp="1"/>
          </p:cNvSpPr>
          <p:nvPr>
            <p:ph type="title"/>
          </p:nvPr>
        </p:nvSpPr>
        <p:spPr>
          <a:xfrm>
            <a:off x="341023" y="35169"/>
            <a:ext cx="3118800" cy="533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E994D6-A731-49B1-A7A5-F600AAEC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9" y="1278063"/>
            <a:ext cx="2992807" cy="34045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A59B3E-6AEC-4D56-ABA4-E1E4A2AF4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70" y="1724732"/>
            <a:ext cx="4063025" cy="25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6"/>
          <p:cNvSpPr/>
          <p:nvPr/>
        </p:nvSpPr>
        <p:spPr>
          <a:xfrm flipH="1">
            <a:off x="561022" y="1645600"/>
            <a:ext cx="3496678" cy="3013400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1"/>
          </p:nvPr>
        </p:nvSpPr>
        <p:spPr>
          <a:xfrm>
            <a:off x="316523" y="241271"/>
            <a:ext cx="8486454" cy="1271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En un torneo de matemáticas se toma el tiempo transcurrido en una evaluación,  los cuales son:</a:t>
            </a:r>
            <a:endParaRPr lang="en" sz="2400" dirty="0"/>
          </a:p>
        </p:txBody>
      </p:sp>
      <p:sp>
        <p:nvSpPr>
          <p:cNvPr id="615" name="Google Shape;615;p36"/>
          <p:cNvSpPr txBox="1">
            <a:spLocks noGrp="1"/>
          </p:cNvSpPr>
          <p:nvPr>
            <p:ph type="title"/>
          </p:nvPr>
        </p:nvSpPr>
        <p:spPr>
          <a:xfrm>
            <a:off x="341023" y="35169"/>
            <a:ext cx="3118800" cy="533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4 Tabla">
                <a:extLst>
                  <a:ext uri="{FF2B5EF4-FFF2-40B4-BE49-F238E27FC236}">
                    <a16:creationId xmlns:a16="http://schemas.microsoft.com/office/drawing/2014/main" id="{0750F92B-F62F-4276-AFDD-6588BB4A27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954766"/>
                  </p:ext>
                </p:extLst>
              </p:nvPr>
            </p:nvGraphicFramePr>
            <p:xfrm>
              <a:off x="355897" y="1470503"/>
              <a:ext cx="4548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37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71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71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3710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Marca de clase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absoluta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acumulada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50 − 59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60 − 69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70 −79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80 −89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90 −99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100 −109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4 Tabla">
                <a:extLst>
                  <a:ext uri="{FF2B5EF4-FFF2-40B4-BE49-F238E27FC236}">
                    <a16:creationId xmlns:a16="http://schemas.microsoft.com/office/drawing/2014/main" id="{0750F92B-F62F-4276-AFDD-6588BB4A27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954766"/>
                  </p:ext>
                </p:extLst>
              </p:nvPr>
            </p:nvGraphicFramePr>
            <p:xfrm>
              <a:off x="355897" y="1470503"/>
              <a:ext cx="4548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37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71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71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3710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35" t="-917" r="-201604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613" t="-917" r="-102688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917" r="-2139" b="-445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159420" r="-301604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259420" r="-301604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359420" r="-301604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459420" r="-301604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551429" r="-3016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660870" r="-301604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63972B7-F634-4663-8346-971F242EC397}"/>
                  </a:ext>
                </a:extLst>
              </p:cNvPr>
              <p:cNvSpPr txBox="1"/>
              <p:nvPr/>
            </p:nvSpPr>
            <p:spPr>
              <a:xfrm>
                <a:off x="5345673" y="1456769"/>
                <a:ext cx="3496678" cy="945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400" b="0" dirty="0">
                    <a:latin typeface="Cambria Math" panose="02040503050406030204" pitchFamily="18" charset="0"/>
                  </a:rPr>
                  <a:t>Marca de clase</a:t>
                </a:r>
              </a:p>
              <a:p>
                <a:pPr algn="ctr"/>
                <a:endParaRPr lang="es-ES" sz="14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𝑀𝑎𝑟𝑐𝑎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50+59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=54.5</m:t>
                      </m:r>
                    </m:oMath>
                  </m:oMathPara>
                </a14:m>
                <a:endParaRPr lang="es-ES" sz="1400" b="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63972B7-F634-4663-8346-971F242E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73" y="1456769"/>
                <a:ext cx="3496678" cy="945131"/>
              </a:xfrm>
              <a:prstGeom prst="rect">
                <a:avLst/>
              </a:prstGeom>
              <a:blipFill>
                <a:blip r:embed="rId4"/>
                <a:stretch>
                  <a:fillRect t="-193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9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233639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 en datos agrupados</a:t>
            </a:r>
            <a:endParaRPr dirty="0"/>
          </a:p>
        </p:txBody>
      </p:sp>
      <p:sp>
        <p:nvSpPr>
          <p:cNvPr id="585" name="Google Shape;585;p34"/>
          <p:cNvSpPr txBox="1">
            <a:spLocks noGrp="1"/>
          </p:cNvSpPr>
          <p:nvPr>
            <p:ph type="subTitle" idx="1"/>
          </p:nvPr>
        </p:nvSpPr>
        <p:spPr>
          <a:xfrm>
            <a:off x="0" y="668215"/>
            <a:ext cx="6412471" cy="808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Para calcular la media se utiliza la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821252"/>
                  </p:ext>
                </p:extLst>
              </p:nvPr>
            </p:nvGraphicFramePr>
            <p:xfrm>
              <a:off x="445527" y="1336430"/>
              <a:ext cx="5744260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193153573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Marca de clase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absoluta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acumulada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50 − 59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60 − 69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70 −79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80 −89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1 014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90 −99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100 −109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209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821252"/>
                  </p:ext>
                </p:extLst>
              </p:nvPr>
            </p:nvGraphicFramePr>
            <p:xfrm>
              <a:off x="445527" y="1336430"/>
              <a:ext cx="5744260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193153573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64" t="-917" r="-303191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917" r="-201587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96" t="-917" r="-102660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9471" t="-917" r="-2116" b="-445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159420" r="-401058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259420" r="-401058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359420" r="-401058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459420" r="-401058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1 014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551429" r="-4010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660870" r="-401058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209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/>
              <p:nvPr/>
            </p:nvSpPr>
            <p:spPr>
              <a:xfrm>
                <a:off x="5262877" y="480029"/>
                <a:ext cx="2299188" cy="627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419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𝑥𝑓</m:t>
                              </m:r>
                            </m:e>
                          </m:nary>
                        </m:num>
                        <m:den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877" y="480029"/>
                <a:ext cx="2299188" cy="627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6046184-7C2D-4F14-8E5F-3CC5677ECCB6}"/>
                  </a:ext>
                </a:extLst>
              </p:cNvPr>
              <p:cNvSpPr txBox="1"/>
              <p:nvPr/>
            </p:nvSpPr>
            <p:spPr>
              <a:xfrm>
                <a:off x="6953692" y="2062893"/>
                <a:ext cx="198091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419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6046184-7C2D-4F14-8E5F-3CC5677EC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92" y="2062893"/>
                <a:ext cx="198091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233639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 en datos agrupados</a:t>
            </a:r>
            <a:endParaRPr dirty="0"/>
          </a:p>
        </p:txBody>
      </p:sp>
      <p:sp>
        <p:nvSpPr>
          <p:cNvPr id="585" name="Google Shape;585;p34"/>
          <p:cNvSpPr txBox="1">
            <a:spLocks noGrp="1"/>
          </p:cNvSpPr>
          <p:nvPr>
            <p:ph type="subTitle" idx="1"/>
          </p:nvPr>
        </p:nvSpPr>
        <p:spPr>
          <a:xfrm>
            <a:off x="0" y="668215"/>
            <a:ext cx="6412471" cy="808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Para calcular la media se utiliza la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055355"/>
                  </p:ext>
                </p:extLst>
              </p:nvPr>
            </p:nvGraphicFramePr>
            <p:xfrm>
              <a:off x="445527" y="1336430"/>
              <a:ext cx="5744260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193153573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Marca de clase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absoluta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acumulada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50 − 59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163.5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60 − 69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451.5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70 −79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1 341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80 −89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1 014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90 −99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100 −109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209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3 935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055355"/>
                  </p:ext>
                </p:extLst>
              </p:nvPr>
            </p:nvGraphicFramePr>
            <p:xfrm>
              <a:off x="445527" y="1336430"/>
              <a:ext cx="5744260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193153573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64" t="-917" r="-303191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917" r="-201587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96" t="-917" r="-102660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9471" t="-917" r="-2116" b="-445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159420" r="-401058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163.5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259420" r="-401058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451.5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359420" r="-401058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1 341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459420" r="-401058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1 014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551429" r="-4010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9" t="-660870" r="-401058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209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3 935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/>
              <p:nvPr/>
            </p:nvSpPr>
            <p:spPr>
              <a:xfrm>
                <a:off x="5262877" y="480029"/>
                <a:ext cx="2299188" cy="627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419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𝑥𝑓</m:t>
                              </m:r>
                            </m:e>
                          </m:nary>
                        </m:num>
                        <m:den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877" y="480029"/>
                <a:ext cx="2299188" cy="627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6046184-7C2D-4F14-8E5F-3CC5677ECCB6}"/>
                  </a:ext>
                </a:extLst>
              </p:cNvPr>
              <p:cNvSpPr txBox="1"/>
              <p:nvPr/>
            </p:nvSpPr>
            <p:spPr>
              <a:xfrm>
                <a:off x="6953692" y="2062893"/>
                <a:ext cx="198091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419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3935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6046184-7C2D-4F14-8E5F-3CC5677EC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92" y="2062893"/>
                <a:ext cx="1980911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CB4C39E-F347-4DD7-B89B-273F51ABF4E5}"/>
                  </a:ext>
                </a:extLst>
              </p:cNvPr>
              <p:cNvSpPr txBox="1"/>
              <p:nvPr/>
            </p:nvSpPr>
            <p:spPr>
              <a:xfrm>
                <a:off x="6953692" y="2779570"/>
                <a:ext cx="1911202" cy="49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419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787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CB4C39E-F347-4DD7-B89B-273F51ABF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92" y="2779570"/>
                <a:ext cx="1911202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CDC6DF4-387E-4993-B280-814F7BF05C3B}"/>
                  </a:ext>
                </a:extLst>
              </p:cNvPr>
              <p:cNvSpPr txBox="1"/>
              <p:nvPr/>
            </p:nvSpPr>
            <p:spPr>
              <a:xfrm>
                <a:off x="7074350" y="3483039"/>
                <a:ext cx="162412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419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=78.7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CDC6DF4-387E-4993-B280-814F7BF05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50" y="3483039"/>
                <a:ext cx="16241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233639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Mediana en datos agrupados</a:t>
            </a:r>
            <a:endParaRPr dirty="0"/>
          </a:p>
        </p:txBody>
      </p:sp>
      <p:sp>
        <p:nvSpPr>
          <p:cNvPr id="585" name="Google Shape;585;p34"/>
          <p:cNvSpPr txBox="1">
            <a:spLocks noGrp="1"/>
          </p:cNvSpPr>
          <p:nvPr>
            <p:ph type="subTitle" idx="1"/>
          </p:nvPr>
        </p:nvSpPr>
        <p:spPr>
          <a:xfrm>
            <a:off x="0" y="668215"/>
            <a:ext cx="6412471" cy="808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Para calcular la mediana se utiliza la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/>
              <p:nvPr/>
            </p:nvSpPr>
            <p:spPr>
              <a:xfrm>
                <a:off x="2813538" y="1389183"/>
                <a:ext cx="3394331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38" y="1389183"/>
                <a:ext cx="3394331" cy="80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2EE5F6F-8BBF-497D-993B-80FD4D6A7DFC}"/>
                  </a:ext>
                </a:extLst>
              </p:cNvPr>
              <p:cNvSpPr txBox="1"/>
              <p:nvPr/>
            </p:nvSpPr>
            <p:spPr>
              <a:xfrm>
                <a:off x="266288" y="2670432"/>
                <a:ext cx="8611423" cy="1804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𝑀𝑒𝑑𝑖𝑎𝑛𝑎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𝑚𝑖𝑡𝑒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𝑖𝑛𝑓𝑒𝑟𝑖𝑜𝑟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𝑖𝑛𝑡𝑒𝑟𝑣𝑎𝑙𝑜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𝑐𝑜𝑛𝑡𝑖𝑒𝑛𝑒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𝑚𝑒𝑑𝑖𝑎𝑛𝑎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𝑑𝑎𝑡𝑜𝑠</m:t>
                      </m:r>
                    </m:oMath>
                  </m:oMathPara>
                </a14:m>
                <a:endParaRPr lang="es-419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𝐹𝑟𝑒𝑐𝑢𝑒𝑛𝑐𝑖𝑎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𝑎𝑏𝑠𝑜𝑙𝑢𝑡𝑎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𝑎𝑐𝑢𝑚𝑢𝑙𝑎𝑑𝑎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𝑎𝑛𝑡𝑒𝑟𝑖𝑜𝑟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𝑎𝑙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𝑖𝑛𝑡𝑒𝑟𝑣𝑎𝑙𝑜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𝑚𝑒𝑑𝑖𝑎𝑛𝑎</m:t>
                      </m:r>
                    </m:oMath>
                  </m:oMathPara>
                </a14:m>
                <a:endParaRPr lang="es-419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𝑓𝑟𝑒𝑐𝑢𝑒𝑛𝑐𝑢𝑎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𝑎𝑏𝑠𝑜𝑙𝑢𝑡𝑎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𝑎𝑚𝑝𝑙𝑖𝑡𝑢𝑑</m:t>
                      </m:r>
                    </m:oMath>
                  </m:oMathPara>
                </a14:m>
                <a:endParaRPr lang="es-419" sz="1600" b="1" dirty="0"/>
              </a:p>
              <a:p>
                <a:endParaRPr lang="es-419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2EE5F6F-8BBF-497D-993B-80FD4D6A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88" y="2670432"/>
                <a:ext cx="8611423" cy="1804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3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233639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Mediana en datos agrupados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844609"/>
                  </p:ext>
                </p:extLst>
              </p:nvPr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Marca de clase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absoluta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acumulada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50 − 59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60 − 69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70 −79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80 −89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90 −99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100 −109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844609"/>
                  </p:ext>
                </p:extLst>
              </p:nvPr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96" t="-917" r="-203191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29" t="-917" r="-102116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28" t="-917" r="-2660" b="-445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159420" r="-301587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259420" r="-301587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359420" r="-301587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459420" r="-301587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551429" r="-3015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660870" r="-301587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2AA44DE-C61B-4E06-935D-32AAF3CBA706}"/>
                  </a:ext>
                </a:extLst>
              </p:cNvPr>
              <p:cNvSpPr txBox="1"/>
              <p:nvPr/>
            </p:nvSpPr>
            <p:spPr>
              <a:xfrm>
                <a:off x="4361492" y="668215"/>
                <a:ext cx="1806820" cy="118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sz="14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2AA44DE-C61B-4E06-935D-32AAF3CBA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92" y="668215"/>
                <a:ext cx="1806820" cy="118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B12562D-1B74-46EE-9F4D-B2F09431D854}"/>
                  </a:ext>
                </a:extLst>
              </p:cNvPr>
              <p:cNvSpPr txBox="1"/>
              <p:nvPr/>
            </p:nvSpPr>
            <p:spPr>
              <a:xfrm>
                <a:off x="5749669" y="882133"/>
                <a:ext cx="3394331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B12562D-1B74-46EE-9F4D-B2F09431D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69" y="882133"/>
                <a:ext cx="3394331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233639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Mediana en datos agrupados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Marca de clase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absoluta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acumulada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50 − 59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60 − 69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70 −79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80 −89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90 −99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100 −109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96" t="-917" r="-203191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29" t="-917" r="-102116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28" t="-917" r="-2660" b="-445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159420" r="-301587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259420" r="-301587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359420" r="-301587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459420" r="-301587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551429" r="-3015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660870" r="-301587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2AA44DE-C61B-4E06-935D-32AAF3CBA706}"/>
                  </a:ext>
                </a:extLst>
              </p:cNvPr>
              <p:cNvSpPr txBox="1"/>
              <p:nvPr/>
            </p:nvSpPr>
            <p:spPr>
              <a:xfrm>
                <a:off x="4374449" y="692851"/>
                <a:ext cx="1806820" cy="118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E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s-419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s-E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s-419" sz="14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2AA44DE-C61B-4E06-935D-32AAF3CBA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449" y="692851"/>
                <a:ext cx="1806820" cy="118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353D8F-4AFE-4AA4-8460-12685F8E9E16}"/>
              </a:ext>
            </a:extLst>
          </p:cNvPr>
          <p:cNvCxnSpPr/>
          <p:nvPr/>
        </p:nvCxnSpPr>
        <p:spPr>
          <a:xfrm>
            <a:off x="233639" y="2466753"/>
            <a:ext cx="4168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CE3356A-B0EE-443D-AC1B-49FF5008F408}"/>
                  </a:ext>
                </a:extLst>
              </p:cNvPr>
              <p:cNvSpPr txBox="1"/>
              <p:nvPr/>
            </p:nvSpPr>
            <p:spPr>
              <a:xfrm>
                <a:off x="5011037" y="2073330"/>
                <a:ext cx="2902040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=70+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num>
                                <m:den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num>
                            <m:den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CE3356A-B0EE-443D-AC1B-49FF5008F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37" y="2073330"/>
                <a:ext cx="2902040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901DC8C-3CFE-4BA6-8A79-AD6C32B9296D}"/>
                  </a:ext>
                </a:extLst>
              </p:cNvPr>
              <p:cNvSpPr txBox="1"/>
              <p:nvPr/>
            </p:nvSpPr>
            <p:spPr>
              <a:xfrm>
                <a:off x="5197724" y="3075244"/>
                <a:ext cx="2451584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=70+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25−10</m:t>
                              </m:r>
                            </m:num>
                            <m:den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901DC8C-3CFE-4BA6-8A79-AD6C32B9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24" y="3075244"/>
                <a:ext cx="2451584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DD6F60D-F9B0-4539-8671-0C441B1C59F7}"/>
                  </a:ext>
                </a:extLst>
              </p:cNvPr>
              <p:cNvSpPr txBox="1"/>
              <p:nvPr/>
            </p:nvSpPr>
            <p:spPr>
              <a:xfrm>
                <a:off x="5423390" y="3845299"/>
                <a:ext cx="2000251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=70+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DD6F60D-F9B0-4539-8671-0C441B1C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90" y="3845299"/>
                <a:ext cx="2000251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90951FC6-77BC-4DF0-BC20-3EC122AD2846}"/>
                  </a:ext>
                </a:extLst>
              </p:cNvPr>
              <p:cNvSpPr txBox="1"/>
              <p:nvPr/>
            </p:nvSpPr>
            <p:spPr>
              <a:xfrm>
                <a:off x="3943349" y="4680103"/>
                <a:ext cx="458079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=78.33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90951FC6-77BC-4DF0-BC20-3EC122AD2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49" y="4680103"/>
                <a:ext cx="458079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B12562D-1B74-46EE-9F4D-B2F09431D854}"/>
                  </a:ext>
                </a:extLst>
              </p:cNvPr>
              <p:cNvSpPr txBox="1"/>
              <p:nvPr/>
            </p:nvSpPr>
            <p:spPr>
              <a:xfrm>
                <a:off x="5749669" y="856088"/>
                <a:ext cx="3394331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B12562D-1B74-46EE-9F4D-B2F09431D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69" y="856088"/>
                <a:ext cx="3394331" cy="80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63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233639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Moda en datos agrupados</a:t>
            </a:r>
            <a:endParaRPr dirty="0"/>
          </a:p>
        </p:txBody>
      </p:sp>
      <p:sp>
        <p:nvSpPr>
          <p:cNvPr id="585" name="Google Shape;585;p34"/>
          <p:cNvSpPr txBox="1">
            <a:spLocks noGrp="1"/>
          </p:cNvSpPr>
          <p:nvPr>
            <p:ph type="subTitle" idx="1"/>
          </p:nvPr>
        </p:nvSpPr>
        <p:spPr>
          <a:xfrm>
            <a:off x="0" y="668215"/>
            <a:ext cx="6412471" cy="808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Para calcular la moda se utiliza la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/>
              <p:nvPr/>
            </p:nvSpPr>
            <p:spPr>
              <a:xfrm>
                <a:off x="3206235" y="1389183"/>
                <a:ext cx="300163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962980F-0D4E-4B19-9031-920CBEBA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35" y="1389183"/>
                <a:ext cx="3001634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2EE5F6F-8BBF-497D-993B-80FD4D6A7DFC}"/>
                  </a:ext>
                </a:extLst>
              </p:cNvPr>
              <p:cNvSpPr txBox="1"/>
              <p:nvPr/>
            </p:nvSpPr>
            <p:spPr>
              <a:xfrm>
                <a:off x="266288" y="2670432"/>
                <a:ext cx="8611423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𝑀𝑜𝑑𝑎</m:t>
                      </m:r>
                    </m:oMath>
                  </m:oMathPara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𝑚𝑖𝑡𝑒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𝑖𝑛𝑓𝑒𝑟𝑖𝑜𝑟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𝑖𝑛𝑡𝑒𝑟𝑣𝑎𝑙𝑜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𝑚𝑜𝑑𝑎𝑙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𝐹𝑟𝑒𝑐𝑢𝑎𝑛𝑐𝑖𝑎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𝑚𝑜𝑑𝑎𝑙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𝑚𝑒𝑛𝑜𝑠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𝑓𝑟𝑒𝑐𝑢𝑒𝑛𝑐𝑖𝑎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𝑎𝑛𝑡𝑒𝑟𝑖𝑜𝑟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𝑒𝑙𝑙𝑎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𝐹𝑟𝑒𝑐𝑢𝑎𝑛𝑐𝑖𝑎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𝑚𝑜𝑑𝑎𝑙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𝑚𝑒𝑛𝑜𝑠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𝑓𝑟𝑒𝑐𝑢𝑒𝑛𝑐𝑖𝑎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𝑐𝑙𝑎𝑠𝑒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𝑝𝑜𝑠𝑡𝑒𝑟𝑖𝑜𝑟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𝑒𝑙𝑙𝑎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𝑎𝑚𝑝𝑙𝑖𝑡𝑢𝑑</m:t>
                      </m:r>
                    </m:oMath>
                  </m:oMathPara>
                </a14:m>
                <a:endParaRPr lang="es-419" sz="1600" b="1" dirty="0"/>
              </a:p>
              <a:p>
                <a:endParaRPr lang="es-419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2EE5F6F-8BBF-497D-993B-80FD4D6A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88" y="2670432"/>
                <a:ext cx="8611423" cy="2031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4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Moda en datos agrupados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Marca de clase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absoluta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acumulada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50 − 59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60 − 69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70 −79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80 −89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90 −99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100 −109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96" t="-917" r="-203191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29" t="-917" r="-102116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28" t="-917" r="-2660" b="-445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159420" r="-301587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259420" r="-301587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359420" r="-301587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459420" r="-301587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551429" r="-3015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660870" r="-301587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4355CD-B4C5-489E-8497-6A60522F6745}"/>
                  </a:ext>
                </a:extLst>
              </p:cNvPr>
              <p:cNvSpPr txBox="1"/>
              <p:nvPr/>
            </p:nvSpPr>
            <p:spPr>
              <a:xfrm>
                <a:off x="4532176" y="490266"/>
                <a:ext cx="131573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4355CD-B4C5-489E-8497-6A60522F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76" y="490266"/>
                <a:ext cx="1315731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5F0748A-BAFA-4738-A1C6-251E7C8E634F}"/>
                  </a:ext>
                </a:extLst>
              </p:cNvPr>
              <p:cNvSpPr txBox="1"/>
              <p:nvPr/>
            </p:nvSpPr>
            <p:spPr>
              <a:xfrm>
                <a:off x="6247147" y="591672"/>
                <a:ext cx="300163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5F0748A-BAFA-4738-A1C6-251E7C8E6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47" y="591672"/>
                <a:ext cx="3001634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1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726671" cy="6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Moda en datos agrupados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Marca de clase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absoluta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Frecuencia acumulada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50 − 59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60 − 69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70 −79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80 −89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90 −99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C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0" i="1" baseline="0" smtClean="0">
                                        <a:latin typeface="Cambria Math" panose="02040503050406030204" pitchFamily="18" charset="0"/>
                                      </a:rPr>
                                      <m:t>100 −109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4 Tabla">
                <a:extLst>
                  <a:ext uri="{FF2B5EF4-FFF2-40B4-BE49-F238E27FC236}">
                    <a16:creationId xmlns:a16="http://schemas.microsoft.com/office/drawing/2014/main" id="{D6F7F067-3309-40AD-AD04-8EDA0B4562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668215"/>
              <a:ext cx="4595408" cy="360967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8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8852">
                      <a:extLst>
                        <a:ext uri="{9D8B030D-6E8A-4147-A177-3AD203B41FA5}">
                          <a16:colId xmlns:a16="http://schemas.microsoft.com/office/drawing/2014/main" val="1714301810"/>
                        </a:ext>
                      </a:extLst>
                    </a:gridCol>
                  </a:tblGrid>
                  <a:tr h="661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Intervalos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96" t="-917" r="-203191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29" t="-917" r="-102116" b="-445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28" t="-917" r="-2660" b="-445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159420" r="-301587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259420" r="-301587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64.5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359420" r="-301587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74.5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459420" r="-301587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551429" r="-3015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94.5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8" t="-660870" r="-301587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104.5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100" dirty="0"/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C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2658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353D8F-4AFE-4AA4-8460-12685F8E9E16}"/>
              </a:ext>
            </a:extLst>
          </p:cNvPr>
          <p:cNvCxnSpPr/>
          <p:nvPr/>
        </p:nvCxnSpPr>
        <p:spPr>
          <a:xfrm>
            <a:off x="233639" y="2466753"/>
            <a:ext cx="4168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4355CD-B4C5-489E-8497-6A60522F6745}"/>
                  </a:ext>
                </a:extLst>
              </p:cNvPr>
              <p:cNvSpPr txBox="1"/>
              <p:nvPr/>
            </p:nvSpPr>
            <p:spPr>
              <a:xfrm>
                <a:off x="4532176" y="490266"/>
                <a:ext cx="238898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=18−7=11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=18−12=6</m:t>
                      </m:r>
                    </m:oMath>
                  </m:oMathPara>
                </a14:m>
                <a:endParaRPr lang="es-E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s-419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4355CD-B4C5-489E-8497-6A60522F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76" y="490266"/>
                <a:ext cx="2388989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0F79759-CDA0-4BB0-B657-15DE517BB42B}"/>
                  </a:ext>
                </a:extLst>
              </p:cNvPr>
              <p:cNvSpPr txBox="1"/>
              <p:nvPr/>
            </p:nvSpPr>
            <p:spPr>
              <a:xfrm>
                <a:off x="4876774" y="1567484"/>
                <a:ext cx="300163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=70+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11+6</m:t>
                              </m:r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0F79759-CDA0-4BB0-B657-15DE517BB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74" y="1567484"/>
                <a:ext cx="3001634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C8C7EBC-4216-4DA6-8EDE-68E6E9A63F6A}"/>
                  </a:ext>
                </a:extLst>
              </p:cNvPr>
              <p:cNvSpPr txBox="1"/>
              <p:nvPr/>
            </p:nvSpPr>
            <p:spPr>
              <a:xfrm>
                <a:off x="4876774" y="2543296"/>
                <a:ext cx="300163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=70+</m:t>
                      </m:r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C8C7EBC-4216-4DA6-8EDE-68E6E9A6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74" y="2543296"/>
                <a:ext cx="3001634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BDD5E8E-75F2-40F0-A959-B399B177EA92}"/>
                  </a:ext>
                </a:extLst>
              </p:cNvPr>
              <p:cNvSpPr txBox="1"/>
              <p:nvPr/>
            </p:nvSpPr>
            <p:spPr>
              <a:xfrm>
                <a:off x="4834431" y="3473364"/>
                <a:ext cx="30016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=76.44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BDD5E8E-75F2-40F0-A959-B399B177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31" y="3473364"/>
                <a:ext cx="3001634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82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Preguntas</a:t>
            </a:r>
            <a:endParaRPr dirty="0"/>
          </a:p>
        </p:txBody>
      </p:sp>
      <p:sp>
        <p:nvSpPr>
          <p:cNvPr id="555" name="Google Shape;555;p32"/>
          <p:cNvSpPr/>
          <p:nvPr/>
        </p:nvSpPr>
        <p:spPr>
          <a:xfrm>
            <a:off x="7593225" y="34819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919875" y="27399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531725" y="22515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8895775" y="30958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8314163" y="2224800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 rot="10800000">
            <a:off x="632488" y="68890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 rot="10800000">
            <a:off x="1426850" y="18174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2"/>
          <p:cNvSpPr/>
          <p:nvPr/>
        </p:nvSpPr>
        <p:spPr>
          <a:xfrm rot="10800000">
            <a:off x="1761138" y="1088650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1412" y="209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88"/>
                </a:lnTo>
                <a:lnTo>
                  <a:pt x="1654" y="888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7878900" y="769397"/>
            <a:ext cx="714131" cy="714131"/>
            <a:chOff x="7878900" y="769397"/>
            <a:chExt cx="714131" cy="714131"/>
          </a:xfrm>
        </p:grpSpPr>
        <p:sp>
          <p:nvSpPr>
            <p:cNvPr id="564" name="Google Shape;564;p32"/>
            <p:cNvSpPr/>
            <p:nvPr/>
          </p:nvSpPr>
          <p:spPr>
            <a:xfrm>
              <a:off x="7878900" y="769397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8035652" y="769397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62702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4319200" y="17568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7572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828475" y="4372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5921625" y="47941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486375" y="40028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1302400" y="47941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 rot="10800000">
            <a:off x="8625488" y="4600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ABBF88-B641-4F1F-98D2-20DEB5A8D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ES" dirty="0"/>
              <a:t> 1. ¿Cuáles son las medidas de tendencia central? </a:t>
            </a:r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r>
              <a:rPr lang="es-419" dirty="0"/>
              <a:t>2. ¿Qué es la Moda?</a:t>
            </a:r>
          </a:p>
          <a:p>
            <a:pPr marL="152400" indent="0">
              <a:buNone/>
            </a:pPr>
            <a:r>
              <a:rPr lang="es-419" dirty="0"/>
              <a:t> </a:t>
            </a:r>
          </a:p>
          <a:p>
            <a:pPr>
              <a:buFont typeface="+mj-lt"/>
              <a:buAutoNum type="alphaLcParenR"/>
            </a:pPr>
            <a:r>
              <a:rPr lang="es-419" dirty="0"/>
              <a:t>El lugar central de todos los datos cuándo están ordenados de mayor a menor</a:t>
            </a:r>
          </a:p>
          <a:p>
            <a:pPr>
              <a:buFont typeface="+mj-lt"/>
              <a:buAutoNum type="alphaLcParenR"/>
            </a:pPr>
            <a:r>
              <a:rPr lang="es-419" dirty="0"/>
              <a:t>Es el valor que tiene mayor frecuencia absoluta</a:t>
            </a:r>
          </a:p>
          <a:p>
            <a:pPr>
              <a:buFont typeface="+mj-lt"/>
              <a:buAutoNum type="alphaLcParenR"/>
            </a:pPr>
            <a:r>
              <a:rPr lang="es-419" dirty="0"/>
              <a:t>Valor  obtenido al sumar todos los datos y dividir el resultado entre el número total de datos</a:t>
            </a:r>
          </a:p>
          <a:p>
            <a:endParaRPr lang="es-419" dirty="0"/>
          </a:p>
          <a:p>
            <a:pPr marL="152400" indent="0">
              <a:buNone/>
            </a:pPr>
            <a:r>
              <a:rPr lang="es-419" dirty="0"/>
              <a:t>3. ¿Qué es la Mediana? </a:t>
            </a:r>
          </a:p>
          <a:p>
            <a:pPr>
              <a:buFont typeface="+mj-lt"/>
              <a:buAutoNum type="alphaLcParenR"/>
            </a:pPr>
            <a:r>
              <a:rPr lang="es-419" dirty="0"/>
              <a:t>El lugar central de todos los datos cuándo se presentan sin importar el orden</a:t>
            </a:r>
          </a:p>
          <a:p>
            <a:pPr>
              <a:buFont typeface="+mj-lt"/>
              <a:buAutoNum type="alphaLcParenR"/>
            </a:pPr>
            <a:r>
              <a:rPr lang="es-419" dirty="0"/>
              <a:t>Valor  obtenido al sumar todos los datos y dividir el resultado entre el número total de datos</a:t>
            </a:r>
          </a:p>
          <a:p>
            <a:pPr>
              <a:buFont typeface="+mj-lt"/>
              <a:buAutoNum type="alphaLcParenR"/>
            </a:pPr>
            <a:r>
              <a:rPr lang="es-419" dirty="0"/>
              <a:t>El lugar central de todos los datos cuándo están ordenados</a:t>
            </a:r>
          </a:p>
          <a:p>
            <a:pPr marL="152400" indent="0">
              <a:buNone/>
            </a:pPr>
            <a:endParaRPr lang="es-419" dirty="0"/>
          </a:p>
          <a:p>
            <a:pPr marL="152400" indent="0">
              <a:buNone/>
            </a:pPr>
            <a:r>
              <a:rPr lang="es-419" dirty="0"/>
              <a:t>4. ¿Qué es la Media (promedio)?</a:t>
            </a:r>
          </a:p>
          <a:p>
            <a:pPr>
              <a:buFont typeface="+mj-lt"/>
              <a:buAutoNum type="alphaLcParenR"/>
            </a:pPr>
            <a:r>
              <a:rPr lang="es-419" dirty="0"/>
              <a:t>Valor  obtenido al restar todos los datos y dividir el resultado entre el número total de datos</a:t>
            </a:r>
          </a:p>
          <a:p>
            <a:pPr>
              <a:buFont typeface="+mj-lt"/>
              <a:buAutoNum type="alphaLcParenR"/>
            </a:pPr>
            <a:r>
              <a:rPr lang="es-419" dirty="0"/>
              <a:t>Valor  obtenido al sumar todos los datos y dividir el resultado entre el número total de datos</a:t>
            </a:r>
          </a:p>
          <a:p>
            <a:pPr>
              <a:buFont typeface="+mj-lt"/>
              <a:buAutoNum type="alphaLcParenR"/>
            </a:pPr>
            <a:r>
              <a:rPr lang="es-419" dirty="0"/>
              <a:t>Valor  obtenido al multiplicar todos los datos y dividir el resultado entre el número total de datos</a:t>
            </a:r>
          </a:p>
          <a:p>
            <a:pPr marL="152400" indent="0">
              <a:buNone/>
            </a:pPr>
            <a:endParaRPr lang="es-419" dirty="0"/>
          </a:p>
          <a:p>
            <a:pPr marL="15240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42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7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Preguntas</a:t>
            </a:r>
            <a:endParaRPr dirty="0"/>
          </a:p>
        </p:txBody>
      </p:sp>
      <p:sp>
        <p:nvSpPr>
          <p:cNvPr id="555" name="Google Shape;555;p32"/>
          <p:cNvSpPr/>
          <p:nvPr/>
        </p:nvSpPr>
        <p:spPr>
          <a:xfrm>
            <a:off x="7593225" y="34819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919875" y="27399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531725" y="22515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8895775" y="30958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8314163" y="2224800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 rot="10800000">
            <a:off x="632488" y="68890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 rot="10800000">
            <a:off x="1426850" y="18174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2"/>
          <p:cNvSpPr/>
          <p:nvPr/>
        </p:nvSpPr>
        <p:spPr>
          <a:xfrm rot="10800000">
            <a:off x="1761138" y="1088650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1412" y="209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88"/>
                </a:lnTo>
                <a:lnTo>
                  <a:pt x="1654" y="888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7878900" y="769397"/>
            <a:ext cx="714131" cy="714131"/>
            <a:chOff x="7878900" y="769397"/>
            <a:chExt cx="714131" cy="714131"/>
          </a:xfrm>
        </p:grpSpPr>
        <p:sp>
          <p:nvSpPr>
            <p:cNvPr id="564" name="Google Shape;564;p32"/>
            <p:cNvSpPr/>
            <p:nvPr/>
          </p:nvSpPr>
          <p:spPr>
            <a:xfrm>
              <a:off x="7878900" y="769397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8035652" y="769397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62702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4319200" y="17568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7572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828475" y="4372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5921625" y="47941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486375" y="40028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1302400" y="47941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 rot="10800000">
            <a:off x="8625488" y="4600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ABBF88-B641-4F1F-98D2-20DEB5A8D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ES" dirty="0"/>
              <a:t> 5. ¿Cuál es la mediana de los siguientes grupos no agrupados? </a:t>
            </a:r>
          </a:p>
          <a:p>
            <a:pPr marL="152400" indent="0">
              <a:buNone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1 – 12 - 4 – 5 - 7 </a:t>
            </a:r>
          </a:p>
          <a:p>
            <a:pPr marL="152400" indent="0">
              <a:buNone/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+mj-lt"/>
              <a:buAutoNum type="alphaLcParenR"/>
            </a:pPr>
            <a:r>
              <a:rPr lang="es-419" dirty="0"/>
              <a:t>12</a:t>
            </a:r>
          </a:p>
          <a:p>
            <a:pPr>
              <a:buFont typeface="+mj-lt"/>
              <a:buAutoNum type="alphaLcParenR"/>
            </a:pPr>
            <a:r>
              <a:rPr lang="es-419" dirty="0"/>
              <a:t>4</a:t>
            </a:r>
          </a:p>
          <a:p>
            <a:pPr>
              <a:buFont typeface="+mj-lt"/>
              <a:buAutoNum type="alphaLcParenR"/>
            </a:pPr>
            <a:r>
              <a:rPr lang="es-419" dirty="0"/>
              <a:t>5</a:t>
            </a:r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r>
              <a:rPr lang="es-419" dirty="0"/>
              <a:t>6 ¿Cuál es la moda?</a:t>
            </a:r>
          </a:p>
          <a:p>
            <a:pPr marL="152400" indent="0">
              <a:buNone/>
            </a:pPr>
            <a:r>
              <a:rPr lang="es-419" dirty="0"/>
              <a:t>1  - 2 – 4 – 6 – 1 – 2 – 5 – 1 – 4 – 1 - 2</a:t>
            </a:r>
          </a:p>
          <a:p>
            <a:pPr marL="152400" indent="0">
              <a:buNone/>
            </a:pPr>
            <a:r>
              <a:rPr lang="es-419" dirty="0"/>
              <a:t> </a:t>
            </a:r>
          </a:p>
          <a:p>
            <a:pPr>
              <a:buFont typeface="+mj-lt"/>
              <a:buAutoNum type="alphaLcParenR"/>
            </a:pPr>
            <a:r>
              <a:rPr lang="es-419" dirty="0"/>
              <a:t>4</a:t>
            </a:r>
          </a:p>
          <a:p>
            <a:pPr>
              <a:buFont typeface="+mj-lt"/>
              <a:buAutoNum type="alphaLcParenR"/>
            </a:pPr>
            <a:r>
              <a:rPr lang="es-419" dirty="0"/>
              <a:t>1</a:t>
            </a:r>
          </a:p>
          <a:p>
            <a:pPr>
              <a:buFont typeface="+mj-lt"/>
              <a:buAutoNum type="alphaLcParenR"/>
            </a:pPr>
            <a:r>
              <a:rPr lang="es-419" dirty="0"/>
              <a:t>6</a:t>
            </a:r>
          </a:p>
          <a:p>
            <a:pPr marL="152400" indent="0">
              <a:buNone/>
            </a:pPr>
            <a:endParaRPr lang="es-419" dirty="0"/>
          </a:p>
          <a:p>
            <a:pPr marL="152400" indent="0">
              <a:buNone/>
            </a:pPr>
            <a:endParaRPr lang="es-419" dirty="0"/>
          </a:p>
          <a:p>
            <a:pPr marL="152400" indent="0">
              <a:buNone/>
            </a:pPr>
            <a:endParaRPr lang="es-419" dirty="0"/>
          </a:p>
          <a:p>
            <a:pPr marL="152400" indent="0">
              <a:buNone/>
            </a:pPr>
            <a:r>
              <a:rPr lang="es-419" dirty="0">
                <a:hlinkClick r:id="rId3"/>
              </a:rPr>
              <a:t>https://www.daypo.com/media-mediana-moda.html#test</a:t>
            </a:r>
            <a:r>
              <a:rPr lang="es-419" dirty="0"/>
              <a:t> </a:t>
            </a:r>
          </a:p>
          <a:p>
            <a:pPr marL="152400" indent="0">
              <a:buNone/>
            </a:pPr>
            <a:endParaRPr lang="es-419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7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3"/>
          <p:cNvSpPr txBox="1">
            <a:spLocks noGrp="1"/>
          </p:cNvSpPr>
          <p:nvPr>
            <p:ph type="ctrTitle"/>
          </p:nvPr>
        </p:nvSpPr>
        <p:spPr>
          <a:xfrm>
            <a:off x="2127563" y="93324"/>
            <a:ext cx="6805422" cy="1207937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n" sz="4400" dirty="0"/>
              <a:t>Medidas de tendencia central en datos agrupados </a:t>
            </a:r>
            <a:endParaRPr sz="4400" dirty="0"/>
          </a:p>
        </p:txBody>
      </p:sp>
      <p:sp>
        <p:nvSpPr>
          <p:cNvPr id="579" name="Google Shape;579;p33"/>
          <p:cNvSpPr txBox="1">
            <a:spLocks noGrp="1"/>
          </p:cNvSpPr>
          <p:nvPr>
            <p:ph type="subTitle" idx="1"/>
          </p:nvPr>
        </p:nvSpPr>
        <p:spPr>
          <a:xfrm>
            <a:off x="2748406" y="1399810"/>
            <a:ext cx="4548600" cy="67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identifica como datos agrupados a los datos dispuestos en una distribución de frecuencia. </a:t>
            </a:r>
            <a:endParaRPr dirty="0"/>
          </a:p>
        </p:txBody>
      </p:sp>
      <p:pic>
        <p:nvPicPr>
          <p:cNvPr id="2052" name="Picture 4" descr="Media, mediana y moda para datos agrupados en intervalos | Matemóvil">
            <a:extLst>
              <a:ext uri="{FF2B5EF4-FFF2-40B4-BE49-F238E27FC236}">
                <a16:creationId xmlns:a16="http://schemas.microsoft.com/office/drawing/2014/main" id="{998B3C9B-37AF-4BEE-A0D4-7C6584F3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71" y="2375849"/>
            <a:ext cx="4338629" cy="25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79;p33">
            <a:extLst>
              <a:ext uri="{FF2B5EF4-FFF2-40B4-BE49-F238E27FC236}">
                <a16:creationId xmlns:a16="http://schemas.microsoft.com/office/drawing/2014/main" id="{2222B3D4-BEC2-4060-AA81-236D46798B8A}"/>
              </a:ext>
            </a:extLst>
          </p:cNvPr>
          <p:cNvSpPr txBox="1">
            <a:spLocks/>
          </p:cNvSpPr>
          <p:nvPr/>
        </p:nvSpPr>
        <p:spPr>
          <a:xfrm>
            <a:off x="2297700" y="2233200"/>
            <a:ext cx="2274300" cy="281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 sz="15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icksand Light"/>
              <a:buNone/>
              <a:defRPr sz="15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Light"/>
              <a:buNone/>
              <a:defRPr sz="1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Light"/>
              <a:buNone/>
              <a:defRPr sz="1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Light"/>
              <a:buNone/>
              <a:defRPr sz="1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Light"/>
              <a:buNone/>
              <a:defRPr sz="1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Light"/>
              <a:buNone/>
              <a:defRPr sz="1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Quicksand Light"/>
              <a:buNone/>
              <a:defRPr sz="1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l"/>
            <a:r>
              <a:rPr lang="es-ES" dirty="0"/>
              <a:t>L</a:t>
            </a:r>
            <a:r>
              <a:rPr lang="es-419" dirty="0"/>
              <a:t>os utilizamos cuando: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dirty="0"/>
              <a:t>A veces no tenemos acceso a los datos originales.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419" dirty="0"/>
              <a:t>Solo tenemos el resumen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419" dirty="0"/>
              <a:t>Los datos agrupados están representados por la marca de clase.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7"/>
          <p:cNvSpPr txBox="1">
            <a:spLocks noGrp="1"/>
          </p:cNvSpPr>
          <p:nvPr>
            <p:ph type="subTitle" idx="1"/>
          </p:nvPr>
        </p:nvSpPr>
        <p:spPr>
          <a:xfrm>
            <a:off x="1750246" y="4296804"/>
            <a:ext cx="2263500" cy="846401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Los datos originales no tienen ninguna alteración</a:t>
            </a:r>
            <a:endParaRPr dirty="0"/>
          </a:p>
        </p:txBody>
      </p:sp>
      <p:sp>
        <p:nvSpPr>
          <p:cNvPr id="669" name="Google Shape;669;p37"/>
          <p:cNvSpPr txBox="1">
            <a:spLocks noGrp="1"/>
          </p:cNvSpPr>
          <p:nvPr>
            <p:ph type="subTitle" idx="3"/>
          </p:nvPr>
        </p:nvSpPr>
        <p:spPr>
          <a:xfrm>
            <a:off x="5060043" y="4381154"/>
            <a:ext cx="2263500" cy="677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Los datos agrupados son representados por la marca de clase</a:t>
            </a:r>
            <a:endParaRPr dirty="0"/>
          </a:p>
        </p:txBody>
      </p:sp>
      <p:sp>
        <p:nvSpPr>
          <p:cNvPr id="670" name="Google Shape;670;p37"/>
          <p:cNvSpPr/>
          <p:nvPr/>
        </p:nvSpPr>
        <p:spPr>
          <a:xfrm rot="-10063228" flipH="1">
            <a:off x="2061886" y="1515462"/>
            <a:ext cx="1640221" cy="1412604"/>
          </a:xfrm>
          <a:custGeom>
            <a:avLst/>
            <a:gdLst/>
            <a:ahLst/>
            <a:cxnLst/>
            <a:rect l="l" t="t" r="r" b="b"/>
            <a:pathLst>
              <a:path w="189332" h="163058" extrusionOk="0">
                <a:moveTo>
                  <a:pt x="122440" y="1"/>
                </a:moveTo>
                <a:cubicBezTo>
                  <a:pt x="120155" y="1"/>
                  <a:pt x="117886" y="169"/>
                  <a:pt x="115656" y="521"/>
                </a:cubicBezTo>
                <a:cubicBezTo>
                  <a:pt x="108074" y="1610"/>
                  <a:pt x="101098" y="5118"/>
                  <a:pt x="95694" y="10441"/>
                </a:cubicBezTo>
                <a:cubicBezTo>
                  <a:pt x="89847" y="16208"/>
                  <a:pt x="86258" y="23870"/>
                  <a:pt x="80451" y="29596"/>
                </a:cubicBezTo>
                <a:cubicBezTo>
                  <a:pt x="74684" y="35282"/>
                  <a:pt x="67466" y="39355"/>
                  <a:pt x="59562" y="41290"/>
                </a:cubicBezTo>
                <a:cubicBezTo>
                  <a:pt x="53029" y="42863"/>
                  <a:pt x="46900" y="41653"/>
                  <a:pt x="40488" y="43549"/>
                </a:cubicBezTo>
                <a:cubicBezTo>
                  <a:pt x="19518" y="49799"/>
                  <a:pt x="4154" y="67744"/>
                  <a:pt x="1210" y="89440"/>
                </a:cubicBezTo>
                <a:cubicBezTo>
                  <a:pt x="1" y="98271"/>
                  <a:pt x="1009" y="107586"/>
                  <a:pt x="5243" y="115450"/>
                </a:cubicBezTo>
                <a:cubicBezTo>
                  <a:pt x="8590" y="121620"/>
                  <a:pt x="13792" y="126660"/>
                  <a:pt x="20043" y="129846"/>
                </a:cubicBezTo>
                <a:cubicBezTo>
                  <a:pt x="30406" y="135089"/>
                  <a:pt x="42625" y="134806"/>
                  <a:pt x="54158" y="136177"/>
                </a:cubicBezTo>
                <a:cubicBezTo>
                  <a:pt x="65006" y="137427"/>
                  <a:pt x="75531" y="140291"/>
                  <a:pt x="85572" y="144646"/>
                </a:cubicBezTo>
                <a:cubicBezTo>
                  <a:pt x="98073" y="150090"/>
                  <a:pt x="109647" y="157832"/>
                  <a:pt x="122793" y="161260"/>
                </a:cubicBezTo>
                <a:cubicBezTo>
                  <a:pt x="127434" y="162456"/>
                  <a:pt x="132241" y="163057"/>
                  <a:pt x="137044" y="163057"/>
                </a:cubicBezTo>
                <a:cubicBezTo>
                  <a:pt x="148602" y="163057"/>
                  <a:pt x="160133" y="159574"/>
                  <a:pt x="169249" y="152509"/>
                </a:cubicBezTo>
                <a:cubicBezTo>
                  <a:pt x="182153" y="142468"/>
                  <a:pt x="189331" y="125168"/>
                  <a:pt x="186065" y="109199"/>
                </a:cubicBezTo>
                <a:cubicBezTo>
                  <a:pt x="184049" y="99400"/>
                  <a:pt x="178524" y="90690"/>
                  <a:pt x="175177" y="81253"/>
                </a:cubicBezTo>
                <a:cubicBezTo>
                  <a:pt x="172314" y="73148"/>
                  <a:pt x="171064" y="64599"/>
                  <a:pt x="171507" y="55969"/>
                </a:cubicBezTo>
                <a:cubicBezTo>
                  <a:pt x="171910" y="47863"/>
                  <a:pt x="173806" y="39597"/>
                  <a:pt x="171709" y="31773"/>
                </a:cubicBezTo>
                <a:cubicBezTo>
                  <a:pt x="170136" y="25886"/>
                  <a:pt x="166345" y="20764"/>
                  <a:pt x="161990" y="16450"/>
                </a:cubicBezTo>
                <a:cubicBezTo>
                  <a:pt x="152063" y="6766"/>
                  <a:pt x="136930" y="1"/>
                  <a:pt x="122440" y="1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7"/>
          <p:cNvSpPr/>
          <p:nvPr/>
        </p:nvSpPr>
        <p:spPr>
          <a:xfrm rot="1262393" flipH="1">
            <a:off x="5484566" y="1515517"/>
            <a:ext cx="1640093" cy="1412494"/>
          </a:xfrm>
          <a:custGeom>
            <a:avLst/>
            <a:gdLst/>
            <a:ahLst/>
            <a:cxnLst/>
            <a:rect l="l" t="t" r="r" b="b"/>
            <a:pathLst>
              <a:path w="189332" h="163058" extrusionOk="0">
                <a:moveTo>
                  <a:pt x="122440" y="1"/>
                </a:moveTo>
                <a:cubicBezTo>
                  <a:pt x="120155" y="1"/>
                  <a:pt x="117886" y="169"/>
                  <a:pt x="115656" y="521"/>
                </a:cubicBezTo>
                <a:cubicBezTo>
                  <a:pt x="108074" y="1610"/>
                  <a:pt x="101098" y="5118"/>
                  <a:pt x="95694" y="10441"/>
                </a:cubicBezTo>
                <a:cubicBezTo>
                  <a:pt x="89847" y="16208"/>
                  <a:pt x="86258" y="23870"/>
                  <a:pt x="80451" y="29596"/>
                </a:cubicBezTo>
                <a:cubicBezTo>
                  <a:pt x="74684" y="35282"/>
                  <a:pt x="67466" y="39355"/>
                  <a:pt x="59562" y="41290"/>
                </a:cubicBezTo>
                <a:cubicBezTo>
                  <a:pt x="53029" y="42863"/>
                  <a:pt x="46900" y="41653"/>
                  <a:pt x="40488" y="43549"/>
                </a:cubicBezTo>
                <a:cubicBezTo>
                  <a:pt x="19518" y="49799"/>
                  <a:pt x="4154" y="67744"/>
                  <a:pt x="1210" y="89440"/>
                </a:cubicBezTo>
                <a:cubicBezTo>
                  <a:pt x="1" y="98271"/>
                  <a:pt x="1009" y="107586"/>
                  <a:pt x="5243" y="115450"/>
                </a:cubicBezTo>
                <a:cubicBezTo>
                  <a:pt x="8590" y="121620"/>
                  <a:pt x="13792" y="126660"/>
                  <a:pt x="20043" y="129846"/>
                </a:cubicBezTo>
                <a:cubicBezTo>
                  <a:pt x="30406" y="135089"/>
                  <a:pt x="42625" y="134806"/>
                  <a:pt x="54158" y="136177"/>
                </a:cubicBezTo>
                <a:cubicBezTo>
                  <a:pt x="65006" y="137427"/>
                  <a:pt x="75531" y="140291"/>
                  <a:pt x="85572" y="144646"/>
                </a:cubicBezTo>
                <a:cubicBezTo>
                  <a:pt x="98073" y="150090"/>
                  <a:pt x="109647" y="157832"/>
                  <a:pt x="122793" y="161260"/>
                </a:cubicBezTo>
                <a:cubicBezTo>
                  <a:pt x="127434" y="162456"/>
                  <a:pt x="132241" y="163057"/>
                  <a:pt x="137044" y="163057"/>
                </a:cubicBezTo>
                <a:cubicBezTo>
                  <a:pt x="148602" y="163057"/>
                  <a:pt x="160133" y="159574"/>
                  <a:pt x="169249" y="152509"/>
                </a:cubicBezTo>
                <a:cubicBezTo>
                  <a:pt x="182153" y="142468"/>
                  <a:pt x="189331" y="125168"/>
                  <a:pt x="186065" y="109199"/>
                </a:cubicBezTo>
                <a:cubicBezTo>
                  <a:pt x="184049" y="99400"/>
                  <a:pt x="178524" y="90690"/>
                  <a:pt x="175177" y="81253"/>
                </a:cubicBezTo>
                <a:cubicBezTo>
                  <a:pt x="172314" y="73148"/>
                  <a:pt x="171064" y="64599"/>
                  <a:pt x="171507" y="55969"/>
                </a:cubicBezTo>
                <a:cubicBezTo>
                  <a:pt x="171910" y="47863"/>
                  <a:pt x="173806" y="39597"/>
                  <a:pt x="171709" y="31773"/>
                </a:cubicBezTo>
                <a:cubicBezTo>
                  <a:pt x="170136" y="25886"/>
                  <a:pt x="166345" y="20764"/>
                  <a:pt x="161990" y="16450"/>
                </a:cubicBezTo>
                <a:cubicBezTo>
                  <a:pt x="152063" y="6766"/>
                  <a:pt x="136930" y="1"/>
                  <a:pt x="122440" y="1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7"/>
          <p:cNvSpPr txBox="1">
            <a:spLocks noGrp="1"/>
          </p:cNvSpPr>
          <p:nvPr>
            <p:ph type="title" idx="4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Datos originales vs agrupados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BACF9-F33B-4671-9F3D-E13BF25AF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90" t="24644" r="10466" b="50000"/>
          <a:stretch/>
        </p:blipFill>
        <p:spPr>
          <a:xfrm>
            <a:off x="5284534" y="2851822"/>
            <a:ext cx="1814517" cy="1303561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98DBCFE7-8393-451A-952E-6D38E6D7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65" t="53412" r="10466" b="12953"/>
          <a:stretch/>
        </p:blipFill>
        <p:spPr>
          <a:xfrm>
            <a:off x="2521351" y="939925"/>
            <a:ext cx="4075394" cy="1729133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5077094B-CA44-443D-AE9D-4E314DA61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9" t="24644" r="30157" b="50000"/>
          <a:stretch/>
        </p:blipFill>
        <p:spPr>
          <a:xfrm>
            <a:off x="1930431" y="2871238"/>
            <a:ext cx="1814516" cy="130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6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6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6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6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0" build="p"/>
      <p:bldP spid="6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6"/>
          <p:cNvSpPr/>
          <p:nvPr/>
        </p:nvSpPr>
        <p:spPr>
          <a:xfrm flipH="1">
            <a:off x="561022" y="1645600"/>
            <a:ext cx="3496678" cy="3013400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1"/>
          </p:nvPr>
        </p:nvSpPr>
        <p:spPr>
          <a:xfrm>
            <a:off x="316523" y="241271"/>
            <a:ext cx="8486454" cy="1271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En un torneo de matemáticas se toma el tiempo transcurrido en una evaluación,  los cuales son:</a:t>
            </a:r>
            <a:endParaRPr lang="en" sz="2400" dirty="0"/>
          </a:p>
        </p:txBody>
      </p:sp>
      <p:sp>
        <p:nvSpPr>
          <p:cNvPr id="615" name="Google Shape;615;p36"/>
          <p:cNvSpPr txBox="1">
            <a:spLocks noGrp="1"/>
          </p:cNvSpPr>
          <p:nvPr>
            <p:ph type="title"/>
          </p:nvPr>
        </p:nvSpPr>
        <p:spPr>
          <a:xfrm>
            <a:off x="341023" y="35169"/>
            <a:ext cx="3118800" cy="533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E994D6-A731-49B1-A7A5-F600AAEC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9" y="1278063"/>
            <a:ext cx="2992807" cy="3404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3829" y="1369706"/>
                <a:ext cx="5406151" cy="353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500" b="0" i="0" u="none" strike="noStrike" cap="none">
                    <a:solidFill>
                      <a:schemeClr val="dk1"/>
                    </a:solidFill>
                    <a:latin typeface="Quicksand Light"/>
                    <a:ea typeface="Quicksand Light"/>
                    <a:cs typeface="Quicksand Light"/>
                    <a:sym typeface="Quicksand Light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9pPr>
              </a:lstStyle>
              <a:p>
                <a:pPr marL="0" indent="0" algn="l"/>
                <a:r>
                  <a:rPr lang="en" sz="2000" dirty="0"/>
                  <a:t>¿Cómo calcular el número y ancho de cada intervalo? </a:t>
                </a:r>
              </a:p>
              <a:p>
                <a:pPr marL="342900" algn="l">
                  <a:buFont typeface="Wingdings" panose="05000000000000000000" pitchFamily="2" charset="2"/>
                  <a:buChar char="§"/>
                </a:pPr>
                <a:r>
                  <a:rPr lang="en" sz="2000" dirty="0"/>
                  <a:t>Ordenar los datos de menor a mayor</a:t>
                </a:r>
              </a:p>
              <a:p>
                <a:pPr marL="342900" algn="l">
                  <a:buFont typeface="Wingdings" panose="05000000000000000000" pitchFamily="2" charset="2"/>
                  <a:buChar char="§"/>
                </a:pPr>
                <a:r>
                  <a:rPr lang="en" sz="2000" dirty="0"/>
                  <a:t>Establecer el espacio entre el dato máximo y el mínimo: </a:t>
                </a:r>
              </a:p>
              <a:p>
                <a:pPr marL="0" indent="0" algn="l"/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𝑟𝑎𝑛𝑔𝑜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s-ES" sz="2000" dirty="0"/>
                  <a:t> </a:t>
                </a:r>
              </a:p>
              <a:p>
                <a:pPr marL="0" indent="0" algn="l"/>
                <a:r>
                  <a:rPr lang="es-ES" sz="2000" dirty="0"/>
                  <a:t>Determinar el número de intervalos i</a:t>
                </a:r>
              </a:p>
              <a:p>
                <a:pPr marL="0" indent="0" algn="l"/>
                <a:endParaRPr lang="es-ES" sz="2000" dirty="0"/>
              </a:p>
              <a:p>
                <a:pPr marL="0" indent="0" algn="l"/>
                <a:endParaRPr lang="es-ES" sz="2000" dirty="0"/>
              </a:p>
              <a:p>
                <a:pPr marL="0" indent="0" algn="l"/>
                <a:endParaRPr lang="es-ES" sz="2000" dirty="0"/>
              </a:p>
              <a:p>
                <a:pPr marL="0" indent="0" algn="l"/>
                <a:endParaRPr lang="es-ES" sz="2000" dirty="0"/>
              </a:p>
            </p:txBody>
          </p:sp>
        </mc:Choice>
        <mc:Fallback xmlns="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29" y="1369706"/>
                <a:ext cx="5406151" cy="3532523"/>
              </a:xfrm>
              <a:prstGeom prst="rect">
                <a:avLst/>
              </a:prstGeom>
              <a:blipFill>
                <a:blip r:embed="rId4"/>
                <a:stretch>
                  <a:fillRect l="-2029" r="-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11">
                <a:extLst>
                  <a:ext uri="{FF2B5EF4-FFF2-40B4-BE49-F238E27FC236}">
                    <a16:creationId xmlns:a16="http://schemas.microsoft.com/office/drawing/2014/main" id="{1EC66CB8-E5B9-4C36-8AB7-21AC9BD7A2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6089829"/>
                  </p:ext>
                </p:extLst>
              </p:nvPr>
            </p:nvGraphicFramePr>
            <p:xfrm>
              <a:off x="4057700" y="3685771"/>
              <a:ext cx="4589585" cy="1016112"/>
            </p:xfrm>
            <a:graphic>
              <a:graphicData uri="http://schemas.openxmlformats.org/drawingml/2006/table">
                <a:tbl>
                  <a:tblPr firstRow="1" bandRow="1">
                    <a:tableStyleId>{9888E9C2-53EF-405E-8E05-49688D616322}</a:tableStyleId>
                  </a:tblPr>
                  <a:tblGrid>
                    <a:gridCol w="2303585">
                      <a:extLst>
                        <a:ext uri="{9D8B030D-6E8A-4147-A177-3AD203B41FA5}">
                          <a16:colId xmlns:a16="http://schemas.microsoft.com/office/drawing/2014/main" val="392485978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00113363"/>
                        </a:ext>
                      </a:extLst>
                    </a:gridCol>
                  </a:tblGrid>
                  <a:tr h="358969">
                    <a:tc gridSpan="2">
                      <a:txBody>
                        <a:bodyPr/>
                        <a:lstStyle/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419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7334006"/>
                      </a:ext>
                    </a:extLst>
                  </a:tr>
                  <a:tr h="650352">
                    <a:tc>
                      <a:txBody>
                        <a:bodyPr/>
                        <a:lstStyle/>
                        <a:p>
                          <a:pPr marL="0" indent="0" algn="l"/>
                          <a:endParaRPr lang="en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573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11">
                <a:extLst>
                  <a:ext uri="{FF2B5EF4-FFF2-40B4-BE49-F238E27FC236}">
                    <a16:creationId xmlns:a16="http://schemas.microsoft.com/office/drawing/2014/main" id="{1EC66CB8-E5B9-4C36-8AB7-21AC9BD7A2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6089829"/>
                  </p:ext>
                </p:extLst>
              </p:nvPr>
            </p:nvGraphicFramePr>
            <p:xfrm>
              <a:off x="4057700" y="3685771"/>
              <a:ext cx="4589585" cy="1016112"/>
            </p:xfrm>
            <a:graphic>
              <a:graphicData uri="http://schemas.openxmlformats.org/drawingml/2006/table">
                <a:tbl>
                  <a:tblPr firstRow="1" bandRow="1">
                    <a:tableStyleId>{9888E9C2-53EF-405E-8E05-49688D616322}</a:tableStyleId>
                  </a:tblPr>
                  <a:tblGrid>
                    <a:gridCol w="2303585">
                      <a:extLst>
                        <a:ext uri="{9D8B030D-6E8A-4147-A177-3AD203B41FA5}">
                          <a16:colId xmlns:a16="http://schemas.microsoft.com/office/drawing/2014/main" val="392485978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00113363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5"/>
                          <a:stretch>
                            <a:fillRect l="-133" t="-1667" r="-265" b="-181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419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7334006"/>
                      </a:ext>
                    </a:extLst>
                  </a:tr>
                  <a:tr h="650352">
                    <a:tc>
                      <a:txBody>
                        <a:bodyPr/>
                        <a:lstStyle/>
                        <a:p>
                          <a:pPr marL="0" indent="0" algn="l"/>
                          <a:endParaRPr lang="en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57331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6"/>
          <p:cNvSpPr/>
          <p:nvPr/>
        </p:nvSpPr>
        <p:spPr>
          <a:xfrm flipH="1">
            <a:off x="561022" y="1645600"/>
            <a:ext cx="3496678" cy="3013400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1"/>
          </p:nvPr>
        </p:nvSpPr>
        <p:spPr>
          <a:xfrm>
            <a:off x="316523" y="241271"/>
            <a:ext cx="8486454" cy="1271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En un torneo de matemáticas se toma el tiempo transcurrido en una evaluación,  los cuales son:</a:t>
            </a:r>
            <a:endParaRPr lang="en" sz="2400" dirty="0"/>
          </a:p>
        </p:txBody>
      </p:sp>
      <p:sp>
        <p:nvSpPr>
          <p:cNvPr id="615" name="Google Shape;615;p36"/>
          <p:cNvSpPr txBox="1">
            <a:spLocks noGrp="1"/>
          </p:cNvSpPr>
          <p:nvPr>
            <p:ph type="title"/>
          </p:nvPr>
        </p:nvSpPr>
        <p:spPr>
          <a:xfrm>
            <a:off x="341023" y="35169"/>
            <a:ext cx="3118800" cy="533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E994D6-A731-49B1-A7A5-F600AAEC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9" y="1278063"/>
            <a:ext cx="2992807" cy="3404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3829" y="1369706"/>
                <a:ext cx="5406151" cy="353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500" b="0" i="0" u="none" strike="noStrike" cap="none">
                    <a:solidFill>
                      <a:schemeClr val="dk1"/>
                    </a:solidFill>
                    <a:latin typeface="Quicksand Light"/>
                    <a:ea typeface="Quicksand Light"/>
                    <a:cs typeface="Quicksand Light"/>
                    <a:sym typeface="Quicksand Light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9pPr>
              </a:lstStyle>
              <a:p>
                <a:pPr marL="0" indent="0" algn="l"/>
                <a:r>
                  <a:rPr lang="en" sz="2000" dirty="0"/>
                  <a:t>¿Cómo calcular el número y ancho de cada intervalo? </a:t>
                </a:r>
              </a:p>
              <a:p>
                <a:pPr marL="342900" algn="l">
                  <a:buFont typeface="Wingdings" panose="05000000000000000000" pitchFamily="2" charset="2"/>
                  <a:buChar char="§"/>
                </a:pPr>
                <a:r>
                  <a:rPr lang="en" sz="2000" dirty="0"/>
                  <a:t>Ordenar los datos de menor a mayor</a:t>
                </a:r>
              </a:p>
              <a:p>
                <a:pPr marL="342900" algn="l">
                  <a:buFont typeface="Wingdings" panose="05000000000000000000" pitchFamily="2" charset="2"/>
                  <a:buChar char="§"/>
                </a:pPr>
                <a:r>
                  <a:rPr lang="en" sz="2000" dirty="0"/>
                  <a:t>Establecer el espacio entre el dato máximo y el mínimo: </a:t>
                </a:r>
              </a:p>
              <a:p>
                <a:pPr marL="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𝑟𝑎𝑛𝑔𝑜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=102−50=52</m:t>
                      </m:r>
                    </m:oMath>
                  </m:oMathPara>
                </a14:m>
                <a:endParaRPr lang="en" sz="2000" dirty="0"/>
              </a:p>
              <a:p>
                <a:pPr marL="342900" algn="l">
                  <a:buFont typeface="Wingdings" panose="05000000000000000000" pitchFamily="2" charset="2"/>
                  <a:buChar char="§"/>
                </a:pPr>
                <a:r>
                  <a:rPr lang="es-ES" sz="2000" dirty="0"/>
                  <a:t>Determinar el número de intervalos</a:t>
                </a:r>
              </a:p>
              <a:p>
                <a:pPr marL="0" indent="0" algn="l"/>
                <a:endParaRPr lang="es-ES" sz="2000" dirty="0"/>
              </a:p>
              <a:p>
                <a:pPr marL="0" indent="0" algn="l"/>
                <a:endParaRPr lang="es-ES" sz="2000" dirty="0"/>
              </a:p>
              <a:p>
                <a:pPr marL="0" indent="0" algn="l"/>
                <a:endParaRPr lang="es-ES" sz="2000" dirty="0"/>
              </a:p>
              <a:p>
                <a:pPr marL="0" indent="0" algn="l"/>
                <a:endParaRPr lang="es-ES" sz="2000" dirty="0"/>
              </a:p>
            </p:txBody>
          </p:sp>
        </mc:Choice>
        <mc:Fallback xmlns="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29" y="1369706"/>
                <a:ext cx="5406151" cy="3532523"/>
              </a:xfrm>
              <a:prstGeom prst="rect">
                <a:avLst/>
              </a:prstGeom>
              <a:blipFill>
                <a:blip r:embed="rId4"/>
                <a:stretch>
                  <a:fillRect l="-2029" r="-10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11">
                <a:extLst>
                  <a:ext uri="{FF2B5EF4-FFF2-40B4-BE49-F238E27FC236}">
                    <a16:creationId xmlns:a16="http://schemas.microsoft.com/office/drawing/2014/main" id="{1EC66CB8-E5B9-4C36-8AB7-21AC9BD7A2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57700" y="3685771"/>
              <a:ext cx="4589585" cy="1219200"/>
            </p:xfrm>
            <a:graphic>
              <a:graphicData uri="http://schemas.openxmlformats.org/drawingml/2006/table">
                <a:tbl>
                  <a:tblPr firstRow="1" bandRow="1">
                    <a:tableStyleId>{9888E9C2-53EF-405E-8E05-49688D616322}</a:tableStyleId>
                  </a:tblPr>
                  <a:tblGrid>
                    <a:gridCol w="2303585">
                      <a:extLst>
                        <a:ext uri="{9D8B030D-6E8A-4147-A177-3AD203B41FA5}">
                          <a16:colId xmlns:a16="http://schemas.microsoft.com/office/drawing/2014/main" val="392485978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00113363"/>
                        </a:ext>
                      </a:extLst>
                    </a:gridCol>
                  </a:tblGrid>
                  <a:tr h="358969">
                    <a:tc gridSpan="2">
                      <a:txBody>
                        <a:bodyPr/>
                        <a:lstStyle/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419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7334006"/>
                      </a:ext>
                    </a:extLst>
                  </a:tr>
                  <a:tr h="650352">
                    <a:tc>
                      <a:txBody>
                        <a:bodyPr/>
                        <a:lstStyle/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" sz="1800" dirty="0"/>
                        </a:p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  <m:r>
                                  <a:rPr lang="e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" sz="1800" dirty="0"/>
                        </a:p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64</m:t>
                                </m:r>
                                <m:r>
                                  <a:rPr lang="e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" sz="1800" dirty="0"/>
                        </a:p>
                        <a:p>
                          <a:endParaRPr lang="es-419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573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11">
                <a:extLst>
                  <a:ext uri="{FF2B5EF4-FFF2-40B4-BE49-F238E27FC236}">
                    <a16:creationId xmlns:a16="http://schemas.microsoft.com/office/drawing/2014/main" id="{1EC66CB8-E5B9-4C36-8AB7-21AC9BD7A2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57700" y="3685771"/>
              <a:ext cx="4589585" cy="1219200"/>
            </p:xfrm>
            <a:graphic>
              <a:graphicData uri="http://schemas.openxmlformats.org/drawingml/2006/table">
                <a:tbl>
                  <a:tblPr firstRow="1" bandRow="1">
                    <a:tableStyleId>{9888E9C2-53EF-405E-8E05-49688D616322}</a:tableStyleId>
                  </a:tblPr>
                  <a:tblGrid>
                    <a:gridCol w="2303585">
                      <a:extLst>
                        <a:ext uri="{9D8B030D-6E8A-4147-A177-3AD203B41FA5}">
                          <a16:colId xmlns:a16="http://schemas.microsoft.com/office/drawing/2014/main" val="392485978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00113363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5"/>
                          <a:stretch>
                            <a:fillRect l="-133" t="-1667" r="-265" b="-23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419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7334006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5"/>
                          <a:stretch>
                            <a:fillRect l="-265" t="-43262" r="-100000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5"/>
                          <a:stretch>
                            <a:fillRect l="-100798" t="-43262" r="-532" b="-1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35733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42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6"/>
          <p:cNvSpPr/>
          <p:nvPr/>
        </p:nvSpPr>
        <p:spPr>
          <a:xfrm flipH="1">
            <a:off x="561022" y="1645600"/>
            <a:ext cx="3496678" cy="3013400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1"/>
          </p:nvPr>
        </p:nvSpPr>
        <p:spPr>
          <a:xfrm>
            <a:off x="316523" y="241271"/>
            <a:ext cx="8486454" cy="1271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En un torneo de matemáticas se toma el tiempo transcurrido en una evaluación,  los cuales son:</a:t>
            </a:r>
            <a:endParaRPr lang="en" sz="2400" dirty="0"/>
          </a:p>
        </p:txBody>
      </p:sp>
      <p:sp>
        <p:nvSpPr>
          <p:cNvPr id="615" name="Google Shape;615;p36"/>
          <p:cNvSpPr txBox="1">
            <a:spLocks noGrp="1"/>
          </p:cNvSpPr>
          <p:nvPr>
            <p:ph type="title"/>
          </p:nvPr>
        </p:nvSpPr>
        <p:spPr>
          <a:xfrm>
            <a:off x="341023" y="35169"/>
            <a:ext cx="3118800" cy="533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E994D6-A731-49B1-A7A5-F600AAEC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9" y="1278063"/>
            <a:ext cx="2992807" cy="3404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326" y="1315091"/>
                <a:ext cx="5406151" cy="3330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500" b="0" i="0" u="none" strike="noStrike" cap="none">
                    <a:solidFill>
                      <a:schemeClr val="dk1"/>
                    </a:solidFill>
                    <a:latin typeface="Quicksand Light"/>
                    <a:ea typeface="Quicksand Light"/>
                    <a:cs typeface="Quicksand Light"/>
                    <a:sym typeface="Quicksand Light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9pPr>
              </a:lstStyle>
              <a:p>
                <a:pPr marL="0" indent="0" algn="l"/>
                <a:r>
                  <a:rPr lang="en" sz="2000" dirty="0"/>
                  <a:t>Para calcular el ancho del intervalo, el rango lo divido para el número de intervalos </a:t>
                </a:r>
              </a:p>
              <a:p>
                <a:pPr marL="0" indent="0" algn="l"/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𝐴𝑛𝑐h𝑜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𝑖𝑛𝑡𝑒𝑟𝑣𝑎𝑙𝑜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𝑟𝑎𝑛𝑔𝑜</m:t>
                        </m:r>
                      </m:num>
                      <m:den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" sz="2000" dirty="0"/>
                  <a:t> </a:t>
                </a:r>
              </a:p>
              <a:p>
                <a:pPr marL="0" indent="0" algn="l"/>
                <a:r>
                  <a:rPr lang="en" sz="2000" dirty="0"/>
                  <a:t>Siempre debo redondear hacia arriba, podemos redondear a 9 o 10</a:t>
                </a:r>
              </a:p>
              <a:p>
                <a:pPr marL="0" indent="0" algn="l"/>
                <a:endParaRPr lang="en" sz="2000" dirty="0"/>
              </a:p>
              <a:p>
                <a:pPr marL="0" indent="0" algn="l"/>
                <a:r>
                  <a:rPr lang="en" sz="2000" dirty="0"/>
                  <a:t>CONCLUSIÓN: </a:t>
                </a:r>
              </a:p>
              <a:p>
                <a:pPr marL="342900" algn="l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" sz="2000" dirty="0"/>
                  <a:t> clases o intervalos</a:t>
                </a:r>
              </a:p>
              <a:p>
                <a:pPr marL="342900" algn="l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𝐴𝑛𝑐h𝑜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𝑖𝑛𝑡𝑒𝑟𝑣𝑎𝑙𝑜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" sz="2000" dirty="0"/>
              </a:p>
            </p:txBody>
          </p:sp>
        </mc:Choice>
        <mc:Fallback xmlns="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326" y="1315091"/>
                <a:ext cx="5406151" cy="3330459"/>
              </a:xfrm>
              <a:prstGeom prst="rect">
                <a:avLst/>
              </a:prstGeom>
              <a:blipFill>
                <a:blip r:embed="rId4"/>
                <a:stretch>
                  <a:fillRect l="-1917" b="-3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6"/>
          <p:cNvSpPr/>
          <p:nvPr/>
        </p:nvSpPr>
        <p:spPr>
          <a:xfrm flipH="1">
            <a:off x="561022" y="1645600"/>
            <a:ext cx="3496678" cy="3013400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1"/>
          </p:nvPr>
        </p:nvSpPr>
        <p:spPr>
          <a:xfrm>
            <a:off x="316523" y="241271"/>
            <a:ext cx="8486454" cy="1271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En un torneo de matemáticas se toma el tiempo transcurrido en una evaluación,  los cuales son:</a:t>
            </a:r>
            <a:endParaRPr lang="en" sz="2400" dirty="0"/>
          </a:p>
        </p:txBody>
      </p:sp>
      <p:sp>
        <p:nvSpPr>
          <p:cNvPr id="615" name="Google Shape;615;p36"/>
          <p:cNvSpPr txBox="1">
            <a:spLocks noGrp="1"/>
          </p:cNvSpPr>
          <p:nvPr>
            <p:ph type="title"/>
          </p:nvPr>
        </p:nvSpPr>
        <p:spPr>
          <a:xfrm>
            <a:off x="341023" y="35169"/>
            <a:ext cx="3118800" cy="533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</a:t>
            </a:r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E994D6-A731-49B1-A7A5-F600AAEC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9" y="1278063"/>
            <a:ext cx="2992807" cy="3404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3829" y="1352121"/>
                <a:ext cx="5406151" cy="3330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500" b="0" i="0" u="none" strike="noStrike" cap="none">
                    <a:solidFill>
                      <a:schemeClr val="dk1"/>
                    </a:solidFill>
                    <a:latin typeface="Quicksand Light"/>
                    <a:ea typeface="Quicksand Light"/>
                    <a:cs typeface="Quicksand Light"/>
                    <a:sym typeface="Quicksand Light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Signika"/>
                  <a:buNone/>
                  <a:defRPr sz="2800" b="0" i="0" u="none" strike="noStrike" cap="none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9pPr>
              </a:lstStyle>
              <a:p>
                <a:pPr marL="0" indent="0" algn="l"/>
                <a:r>
                  <a:rPr lang="en" sz="2000" dirty="0"/>
                  <a:t>Para calcular el ancho del intervalo, el rango lo divido para el número de intervalos </a:t>
                </a:r>
              </a:p>
              <a:p>
                <a:pPr marL="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𝐴𝑛𝑐h𝑜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𝑖𝑛𝑡𝑒𝑟𝑣𝑎𝑙𝑜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𝑟𝑎𝑛𝑔𝑜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=8,66</m:t>
                      </m:r>
                    </m:oMath>
                  </m:oMathPara>
                </a14:m>
                <a:endParaRPr lang="es-ES" sz="2000" b="0" dirty="0"/>
              </a:p>
              <a:p>
                <a:pPr marL="342900" algn="l">
                  <a:buFont typeface="Arial" panose="020B0604020202020204" pitchFamily="34" charset="0"/>
                  <a:buChar char="•"/>
                </a:pPr>
                <a:r>
                  <a:rPr lang="en" sz="2000" dirty="0"/>
                  <a:t>Siempre debo redondear hacia arriba, podemos redondear a 9 o 10</a:t>
                </a:r>
              </a:p>
              <a:p>
                <a:pPr marL="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𝐴𝑛𝑐h𝑜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𝑖𝑛𝑡𝑒𝑟𝑣𝑎𝑙𝑜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" sz="2000" dirty="0"/>
              </a:p>
              <a:p>
                <a:pPr marL="0" indent="0" algn="l"/>
                <a:r>
                  <a:rPr lang="en" sz="2000" dirty="0"/>
                  <a:t>CONCLUSIÓN: </a:t>
                </a:r>
              </a:p>
              <a:p>
                <a:pPr marL="342900" algn="l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" sz="2000" dirty="0"/>
                  <a:t> clases o intervalos</a:t>
                </a:r>
              </a:p>
              <a:p>
                <a:pPr marL="342900" algn="l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𝐴𝑛𝑐h𝑜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𝑖𝑛𝑡𝑒𝑟𝑣𝑎𝑙𝑜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" sz="2000" dirty="0"/>
              </a:p>
            </p:txBody>
          </p:sp>
        </mc:Choice>
        <mc:Fallback xmlns="">
          <p:sp>
            <p:nvSpPr>
              <p:cNvPr id="61" name="Google Shape;614;p36">
                <a:extLst>
                  <a:ext uri="{FF2B5EF4-FFF2-40B4-BE49-F238E27FC236}">
                    <a16:creationId xmlns:a16="http://schemas.microsoft.com/office/drawing/2014/main" id="{F1CCBE4F-8896-476D-984B-0E18A97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29" y="1352121"/>
                <a:ext cx="5406151" cy="3330459"/>
              </a:xfrm>
              <a:prstGeom prst="rect">
                <a:avLst/>
              </a:prstGeom>
              <a:blipFill>
                <a:blip r:embed="rId4"/>
                <a:stretch>
                  <a:fillRect l="-2029" t="-2381" b="-6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tronaut CV by Slidesgo">
  <a:themeElements>
    <a:clrScheme name="Simple Light">
      <a:dk1>
        <a:srgbClr val="073763"/>
      </a:dk1>
      <a:lt1>
        <a:srgbClr val="FFFFFF"/>
      </a:lt1>
      <a:dk2>
        <a:srgbClr val="E6E6E6"/>
      </a:dk2>
      <a:lt2>
        <a:srgbClr val="CFD7DF"/>
      </a:lt2>
      <a:accent1>
        <a:srgbClr val="9FAFBF"/>
      </a:accent1>
      <a:accent2>
        <a:srgbClr val="2D5981"/>
      </a:accent2>
      <a:accent3>
        <a:srgbClr val="FFFFFF"/>
      </a:accent3>
      <a:accent4>
        <a:srgbClr val="E6E6E6"/>
      </a:accent4>
      <a:accent5>
        <a:srgbClr val="CFD7DF"/>
      </a:accent5>
      <a:accent6>
        <a:srgbClr val="9FAFB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1266</Words>
  <Application>Microsoft Office PowerPoint</Application>
  <PresentationFormat>Presentación en pantalla (16:9)</PresentationFormat>
  <Paragraphs>396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Cambria Math</vt:lpstr>
      <vt:lpstr>Wingdings</vt:lpstr>
      <vt:lpstr>Patua One</vt:lpstr>
      <vt:lpstr>Roboto Condensed Light</vt:lpstr>
      <vt:lpstr>Source Sans Pro</vt:lpstr>
      <vt:lpstr>Quicksand Light</vt:lpstr>
      <vt:lpstr>Signika</vt:lpstr>
      <vt:lpstr>Nunito Sans Black</vt:lpstr>
      <vt:lpstr>Arial</vt:lpstr>
      <vt:lpstr>Astronaut CV by Slidesgo</vt:lpstr>
      <vt:lpstr>Presentación de PowerPoint</vt:lpstr>
      <vt:lpstr>Preguntas</vt:lpstr>
      <vt:lpstr>Preguntas</vt:lpstr>
      <vt:lpstr>Medidas de tendencia central en datos agrupados </vt:lpstr>
      <vt:lpstr>Datos originales vs agrupados</vt:lpstr>
      <vt:lpstr>Ejemplo</vt:lpstr>
      <vt:lpstr>Ejemplo</vt:lpstr>
      <vt:lpstr>Ejemplo</vt:lpstr>
      <vt:lpstr>Ejemplo</vt:lpstr>
      <vt:lpstr>Ejemplo</vt:lpstr>
      <vt:lpstr>Ejemplo</vt:lpstr>
      <vt:lpstr>Media en datos agrupados</vt:lpstr>
      <vt:lpstr>Media en datos agrupados</vt:lpstr>
      <vt:lpstr>Mediana en datos agrupados</vt:lpstr>
      <vt:lpstr>Mediana en datos agrupados</vt:lpstr>
      <vt:lpstr>Mediana en datos agrupados</vt:lpstr>
      <vt:lpstr>Moda en datos agrupados</vt:lpstr>
      <vt:lpstr>Moda en datos agrupados</vt:lpstr>
      <vt:lpstr>Moda en datos agrupados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CORE I5</dc:creator>
  <cp:lastModifiedBy>Dolores Castro</cp:lastModifiedBy>
  <cp:revision>22</cp:revision>
  <dcterms:modified xsi:type="dcterms:W3CDTF">2021-06-07T19:03:11Z</dcterms:modified>
</cp:coreProperties>
</file>