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6" r:id="rId5"/>
    <p:sldId id="278" r:id="rId6"/>
    <p:sldId id="260" r:id="rId7"/>
    <p:sldId id="275" r:id="rId8"/>
    <p:sldId id="279" r:id="rId9"/>
    <p:sldId id="280" r:id="rId10"/>
    <p:sldId id="281" r:id="rId11"/>
    <p:sldId id="282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8ECA"/>
    <a:srgbClr val="CA0EF0"/>
    <a:srgbClr val="8AD7FA"/>
    <a:srgbClr val="E072F6"/>
    <a:srgbClr val="7F7F7F"/>
    <a:srgbClr val="8E8E8E"/>
    <a:srgbClr val="E485F7"/>
    <a:srgbClr val="B40DD5"/>
    <a:srgbClr val="44D5F2"/>
    <a:srgbClr val="0AA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91" autoAdjust="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3EA7-7C5B-4153-B301-84C57453903B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96F1-5C7E-4CF0-99D7-6AD1612855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3597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3EA7-7C5B-4153-B301-84C57453903B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96F1-5C7E-4CF0-99D7-6AD1612855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245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3EA7-7C5B-4153-B301-84C57453903B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96F1-5C7E-4CF0-99D7-6AD1612855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935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3EA7-7C5B-4153-B301-84C57453903B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96F1-5C7E-4CF0-99D7-6AD1612855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8353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3EA7-7C5B-4153-B301-84C57453903B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96F1-5C7E-4CF0-99D7-6AD1612855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4606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3EA7-7C5B-4153-B301-84C57453903B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96F1-5C7E-4CF0-99D7-6AD1612855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2964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3EA7-7C5B-4153-B301-84C57453903B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96F1-5C7E-4CF0-99D7-6AD1612855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2753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3EA7-7C5B-4153-B301-84C57453903B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96F1-5C7E-4CF0-99D7-6AD1612855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2636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3EA7-7C5B-4153-B301-84C57453903B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96F1-5C7E-4CF0-99D7-6AD1612855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3130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3EA7-7C5B-4153-B301-84C57453903B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96F1-5C7E-4CF0-99D7-6AD1612855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8302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3EA7-7C5B-4153-B301-84C57453903B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96F1-5C7E-4CF0-99D7-6AD1612855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960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B3EA7-7C5B-4153-B301-84C57453903B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696F1-5C7E-4CF0-99D7-6AD1612855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4730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rma libre 20"/>
          <p:cNvSpPr/>
          <p:nvPr/>
        </p:nvSpPr>
        <p:spPr>
          <a:xfrm>
            <a:off x="2935663" y="-972425"/>
            <a:ext cx="2665541" cy="2222964"/>
          </a:xfrm>
          <a:custGeom>
            <a:avLst/>
            <a:gdLst>
              <a:gd name="connsiteX0" fmla="*/ 18495 w 2665541"/>
              <a:gd name="connsiteY0" fmla="*/ 798821 h 2222964"/>
              <a:gd name="connsiteX1" fmla="*/ 619386 w 2665541"/>
              <a:gd name="connsiteY1" fmla="*/ 2170421 h 2222964"/>
              <a:gd name="connsiteX2" fmla="*/ 2108552 w 2665541"/>
              <a:gd name="connsiteY2" fmla="*/ 1791598 h 2222964"/>
              <a:gd name="connsiteX3" fmla="*/ 2631066 w 2665541"/>
              <a:gd name="connsiteY3" fmla="*/ 419998 h 2222964"/>
              <a:gd name="connsiteX4" fmla="*/ 1246403 w 2665541"/>
              <a:gd name="connsiteY4" fmla="*/ 15049 h 2222964"/>
              <a:gd name="connsiteX5" fmla="*/ 18495 w 2665541"/>
              <a:gd name="connsiteY5" fmla="*/ 798821 h 2222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65541" h="2222964">
                <a:moveTo>
                  <a:pt x="18495" y="798821"/>
                </a:moveTo>
                <a:cubicBezTo>
                  <a:pt x="-86008" y="1158050"/>
                  <a:pt x="271043" y="2004958"/>
                  <a:pt x="619386" y="2170421"/>
                </a:cubicBezTo>
                <a:cubicBezTo>
                  <a:pt x="967729" y="2335884"/>
                  <a:pt x="1773272" y="2083335"/>
                  <a:pt x="2108552" y="1791598"/>
                </a:cubicBezTo>
                <a:cubicBezTo>
                  <a:pt x="2443832" y="1499861"/>
                  <a:pt x="2774757" y="716089"/>
                  <a:pt x="2631066" y="419998"/>
                </a:cubicBezTo>
                <a:cubicBezTo>
                  <a:pt x="2487375" y="123907"/>
                  <a:pt x="1686186" y="-54619"/>
                  <a:pt x="1246403" y="15049"/>
                </a:cubicBezTo>
                <a:cubicBezTo>
                  <a:pt x="806620" y="84717"/>
                  <a:pt x="122998" y="439592"/>
                  <a:pt x="18495" y="798821"/>
                </a:cubicBezTo>
                <a:close/>
              </a:path>
            </a:pathLst>
          </a:custGeom>
          <a:solidFill>
            <a:srgbClr val="D12E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Forma libre 18"/>
          <p:cNvSpPr/>
          <p:nvPr/>
        </p:nvSpPr>
        <p:spPr>
          <a:xfrm rot="811307">
            <a:off x="540758" y="-909880"/>
            <a:ext cx="2728535" cy="1583919"/>
          </a:xfrm>
          <a:custGeom>
            <a:avLst/>
            <a:gdLst>
              <a:gd name="connsiteX0" fmla="*/ 186970 w 1862714"/>
              <a:gd name="connsiteY0" fmla="*/ 150240 h 1502578"/>
              <a:gd name="connsiteX1" fmla="*/ 1663073 w 1862714"/>
              <a:gd name="connsiteY1" fmla="*/ 150240 h 1502578"/>
              <a:gd name="connsiteX2" fmla="*/ 1689199 w 1862714"/>
              <a:gd name="connsiteY2" fmla="*/ 1325897 h 1502578"/>
              <a:gd name="connsiteX3" fmla="*/ 186970 w 1862714"/>
              <a:gd name="connsiteY3" fmla="*/ 1378148 h 1502578"/>
              <a:gd name="connsiteX4" fmla="*/ 186970 w 1862714"/>
              <a:gd name="connsiteY4" fmla="*/ 150240 h 1502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2714" h="1502578">
                <a:moveTo>
                  <a:pt x="186970" y="150240"/>
                </a:moveTo>
                <a:cubicBezTo>
                  <a:pt x="432987" y="-54411"/>
                  <a:pt x="1412702" y="-45703"/>
                  <a:pt x="1663073" y="150240"/>
                </a:cubicBezTo>
                <a:cubicBezTo>
                  <a:pt x="1913444" y="346183"/>
                  <a:pt x="1935216" y="1121246"/>
                  <a:pt x="1689199" y="1325897"/>
                </a:cubicBezTo>
                <a:cubicBezTo>
                  <a:pt x="1443182" y="1530548"/>
                  <a:pt x="439519" y="1569737"/>
                  <a:pt x="186970" y="1378148"/>
                </a:cubicBezTo>
                <a:cubicBezTo>
                  <a:pt x="-65579" y="1186559"/>
                  <a:pt x="-59047" y="354891"/>
                  <a:pt x="186970" y="150240"/>
                </a:cubicBezTo>
                <a:close/>
              </a:path>
            </a:pathLst>
          </a:custGeom>
          <a:solidFill>
            <a:srgbClr val="0AAC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3" name="Forma libre 22"/>
          <p:cNvSpPr/>
          <p:nvPr/>
        </p:nvSpPr>
        <p:spPr>
          <a:xfrm>
            <a:off x="5230573" y="5326654"/>
            <a:ext cx="2761200" cy="2358706"/>
          </a:xfrm>
          <a:custGeom>
            <a:avLst/>
            <a:gdLst>
              <a:gd name="connsiteX0" fmla="*/ 279257 w 2126589"/>
              <a:gd name="connsiteY0" fmla="*/ 307838 h 1785590"/>
              <a:gd name="connsiteX1" fmla="*/ 1716171 w 2126589"/>
              <a:gd name="connsiteY1" fmla="*/ 33518 h 1785590"/>
              <a:gd name="connsiteX2" fmla="*/ 2081931 w 2126589"/>
              <a:gd name="connsiteY2" fmla="*/ 1065483 h 1785590"/>
              <a:gd name="connsiteX3" fmla="*/ 880149 w 2126589"/>
              <a:gd name="connsiteY3" fmla="*/ 1783940 h 1785590"/>
              <a:gd name="connsiteX4" fmla="*/ 44126 w 2126589"/>
              <a:gd name="connsiteY4" fmla="*/ 869540 h 1785590"/>
              <a:gd name="connsiteX5" fmla="*/ 279257 w 2126589"/>
              <a:gd name="connsiteY5" fmla="*/ 307838 h 1785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26589" h="1785590">
                <a:moveTo>
                  <a:pt x="279257" y="307838"/>
                </a:moveTo>
                <a:cubicBezTo>
                  <a:pt x="557931" y="168501"/>
                  <a:pt x="1415725" y="-92756"/>
                  <a:pt x="1716171" y="33518"/>
                </a:cubicBezTo>
                <a:cubicBezTo>
                  <a:pt x="2016617" y="159792"/>
                  <a:pt x="2221268" y="773746"/>
                  <a:pt x="2081931" y="1065483"/>
                </a:cubicBezTo>
                <a:cubicBezTo>
                  <a:pt x="1942594" y="1357220"/>
                  <a:pt x="1219783" y="1816597"/>
                  <a:pt x="880149" y="1783940"/>
                </a:cubicBezTo>
                <a:cubicBezTo>
                  <a:pt x="540515" y="1751283"/>
                  <a:pt x="139920" y="1113380"/>
                  <a:pt x="44126" y="869540"/>
                </a:cubicBezTo>
                <a:cubicBezTo>
                  <a:pt x="-51668" y="625700"/>
                  <a:pt x="583" y="447175"/>
                  <a:pt x="279257" y="307838"/>
                </a:cubicBezTo>
                <a:close/>
              </a:path>
            </a:pathLst>
          </a:custGeom>
          <a:solidFill>
            <a:srgbClr val="8AD7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Forma libre 13"/>
          <p:cNvSpPr/>
          <p:nvPr/>
        </p:nvSpPr>
        <p:spPr>
          <a:xfrm rot="6534927">
            <a:off x="10123433" y="2794959"/>
            <a:ext cx="2761200" cy="2358706"/>
          </a:xfrm>
          <a:custGeom>
            <a:avLst/>
            <a:gdLst>
              <a:gd name="connsiteX0" fmla="*/ 279257 w 2126589"/>
              <a:gd name="connsiteY0" fmla="*/ 307838 h 1785590"/>
              <a:gd name="connsiteX1" fmla="*/ 1716171 w 2126589"/>
              <a:gd name="connsiteY1" fmla="*/ 33518 h 1785590"/>
              <a:gd name="connsiteX2" fmla="*/ 2081931 w 2126589"/>
              <a:gd name="connsiteY2" fmla="*/ 1065483 h 1785590"/>
              <a:gd name="connsiteX3" fmla="*/ 880149 w 2126589"/>
              <a:gd name="connsiteY3" fmla="*/ 1783940 h 1785590"/>
              <a:gd name="connsiteX4" fmla="*/ 44126 w 2126589"/>
              <a:gd name="connsiteY4" fmla="*/ 869540 h 1785590"/>
              <a:gd name="connsiteX5" fmla="*/ 279257 w 2126589"/>
              <a:gd name="connsiteY5" fmla="*/ 307838 h 1785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26589" h="1785590">
                <a:moveTo>
                  <a:pt x="279257" y="307838"/>
                </a:moveTo>
                <a:cubicBezTo>
                  <a:pt x="557931" y="168501"/>
                  <a:pt x="1415725" y="-92756"/>
                  <a:pt x="1716171" y="33518"/>
                </a:cubicBezTo>
                <a:cubicBezTo>
                  <a:pt x="2016617" y="159792"/>
                  <a:pt x="2221268" y="773746"/>
                  <a:pt x="2081931" y="1065483"/>
                </a:cubicBezTo>
                <a:cubicBezTo>
                  <a:pt x="1942594" y="1357220"/>
                  <a:pt x="1219783" y="1816597"/>
                  <a:pt x="880149" y="1783940"/>
                </a:cubicBezTo>
                <a:cubicBezTo>
                  <a:pt x="540515" y="1751283"/>
                  <a:pt x="139920" y="1113380"/>
                  <a:pt x="44126" y="869540"/>
                </a:cubicBezTo>
                <a:cubicBezTo>
                  <a:pt x="-51668" y="625700"/>
                  <a:pt x="583" y="447175"/>
                  <a:pt x="279257" y="307838"/>
                </a:cubicBezTo>
                <a:close/>
              </a:path>
            </a:pathLst>
          </a:custGeom>
          <a:solidFill>
            <a:srgbClr val="0AAC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Forma libre 21"/>
          <p:cNvSpPr/>
          <p:nvPr/>
        </p:nvSpPr>
        <p:spPr>
          <a:xfrm>
            <a:off x="7873413" y="5742608"/>
            <a:ext cx="2665541" cy="2222964"/>
          </a:xfrm>
          <a:custGeom>
            <a:avLst/>
            <a:gdLst>
              <a:gd name="connsiteX0" fmla="*/ 18495 w 2665541"/>
              <a:gd name="connsiteY0" fmla="*/ 798821 h 2222964"/>
              <a:gd name="connsiteX1" fmla="*/ 619386 w 2665541"/>
              <a:gd name="connsiteY1" fmla="*/ 2170421 h 2222964"/>
              <a:gd name="connsiteX2" fmla="*/ 2108552 w 2665541"/>
              <a:gd name="connsiteY2" fmla="*/ 1791598 h 2222964"/>
              <a:gd name="connsiteX3" fmla="*/ 2631066 w 2665541"/>
              <a:gd name="connsiteY3" fmla="*/ 419998 h 2222964"/>
              <a:gd name="connsiteX4" fmla="*/ 1246403 w 2665541"/>
              <a:gd name="connsiteY4" fmla="*/ 15049 h 2222964"/>
              <a:gd name="connsiteX5" fmla="*/ 18495 w 2665541"/>
              <a:gd name="connsiteY5" fmla="*/ 798821 h 2222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65541" h="2222964">
                <a:moveTo>
                  <a:pt x="18495" y="798821"/>
                </a:moveTo>
                <a:cubicBezTo>
                  <a:pt x="-86008" y="1158050"/>
                  <a:pt x="271043" y="2004958"/>
                  <a:pt x="619386" y="2170421"/>
                </a:cubicBezTo>
                <a:cubicBezTo>
                  <a:pt x="967729" y="2335884"/>
                  <a:pt x="1773272" y="2083335"/>
                  <a:pt x="2108552" y="1791598"/>
                </a:cubicBezTo>
                <a:cubicBezTo>
                  <a:pt x="2443832" y="1499861"/>
                  <a:pt x="2774757" y="716089"/>
                  <a:pt x="2631066" y="419998"/>
                </a:cubicBezTo>
                <a:cubicBezTo>
                  <a:pt x="2487375" y="123907"/>
                  <a:pt x="1686186" y="-54619"/>
                  <a:pt x="1246403" y="15049"/>
                </a:cubicBezTo>
                <a:cubicBezTo>
                  <a:pt x="806620" y="84717"/>
                  <a:pt x="122998" y="439592"/>
                  <a:pt x="18495" y="798821"/>
                </a:cubicBezTo>
                <a:close/>
              </a:path>
            </a:pathLst>
          </a:custGeom>
          <a:solidFill>
            <a:srgbClr val="B40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Forma libre 12"/>
          <p:cNvSpPr/>
          <p:nvPr/>
        </p:nvSpPr>
        <p:spPr>
          <a:xfrm>
            <a:off x="5309512" y="-689594"/>
            <a:ext cx="2949851" cy="1995850"/>
          </a:xfrm>
          <a:custGeom>
            <a:avLst/>
            <a:gdLst>
              <a:gd name="connsiteX0" fmla="*/ 1255512 w 2949851"/>
              <a:gd name="connsiteY0" fmla="*/ 109507 h 1995850"/>
              <a:gd name="connsiteX1" fmla="*/ 79854 w 2949851"/>
              <a:gd name="connsiteY1" fmla="*/ 370764 h 1995850"/>
              <a:gd name="connsiteX2" fmla="*/ 328049 w 2949851"/>
              <a:gd name="connsiteY2" fmla="*/ 1494170 h 1995850"/>
              <a:gd name="connsiteX3" fmla="*/ 2117660 w 2949851"/>
              <a:gd name="connsiteY3" fmla="*/ 1977495 h 1995850"/>
              <a:gd name="connsiteX4" fmla="*/ 2901432 w 2949851"/>
              <a:gd name="connsiteY4" fmla="*/ 906341 h 1995850"/>
              <a:gd name="connsiteX5" fmla="*/ 2692426 w 2949851"/>
              <a:gd name="connsiteY5" fmla="*/ 57255 h 1995850"/>
              <a:gd name="connsiteX6" fmla="*/ 1255512 w 2949851"/>
              <a:gd name="connsiteY6" fmla="*/ 109507 h 1995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49851" h="1995850">
                <a:moveTo>
                  <a:pt x="1255512" y="109507"/>
                </a:moveTo>
                <a:cubicBezTo>
                  <a:pt x="820083" y="161759"/>
                  <a:pt x="234431" y="139987"/>
                  <a:pt x="79854" y="370764"/>
                </a:cubicBezTo>
                <a:cubicBezTo>
                  <a:pt x="-74723" y="601541"/>
                  <a:pt x="-11585" y="1226382"/>
                  <a:pt x="328049" y="1494170"/>
                </a:cubicBezTo>
                <a:cubicBezTo>
                  <a:pt x="667683" y="1761959"/>
                  <a:pt x="1688763" y="2075467"/>
                  <a:pt x="2117660" y="1977495"/>
                </a:cubicBezTo>
                <a:cubicBezTo>
                  <a:pt x="2546557" y="1879524"/>
                  <a:pt x="2805638" y="1226381"/>
                  <a:pt x="2901432" y="906341"/>
                </a:cubicBezTo>
                <a:cubicBezTo>
                  <a:pt x="2997226" y="586301"/>
                  <a:pt x="2962392" y="190061"/>
                  <a:pt x="2692426" y="57255"/>
                </a:cubicBezTo>
                <a:cubicBezTo>
                  <a:pt x="2422460" y="-75551"/>
                  <a:pt x="1690941" y="57255"/>
                  <a:pt x="1255512" y="109507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Forma libre 16"/>
          <p:cNvSpPr/>
          <p:nvPr/>
        </p:nvSpPr>
        <p:spPr>
          <a:xfrm rot="756455">
            <a:off x="10471196" y="1237907"/>
            <a:ext cx="2106815" cy="1796561"/>
          </a:xfrm>
          <a:custGeom>
            <a:avLst/>
            <a:gdLst>
              <a:gd name="connsiteX0" fmla="*/ 1255512 w 2949851"/>
              <a:gd name="connsiteY0" fmla="*/ 109507 h 1995850"/>
              <a:gd name="connsiteX1" fmla="*/ 79854 w 2949851"/>
              <a:gd name="connsiteY1" fmla="*/ 370764 h 1995850"/>
              <a:gd name="connsiteX2" fmla="*/ 328049 w 2949851"/>
              <a:gd name="connsiteY2" fmla="*/ 1494170 h 1995850"/>
              <a:gd name="connsiteX3" fmla="*/ 2117660 w 2949851"/>
              <a:gd name="connsiteY3" fmla="*/ 1977495 h 1995850"/>
              <a:gd name="connsiteX4" fmla="*/ 2901432 w 2949851"/>
              <a:gd name="connsiteY4" fmla="*/ 906341 h 1995850"/>
              <a:gd name="connsiteX5" fmla="*/ 2692426 w 2949851"/>
              <a:gd name="connsiteY5" fmla="*/ 57255 h 1995850"/>
              <a:gd name="connsiteX6" fmla="*/ 1255512 w 2949851"/>
              <a:gd name="connsiteY6" fmla="*/ 109507 h 1995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49851" h="1995850">
                <a:moveTo>
                  <a:pt x="1255512" y="109507"/>
                </a:moveTo>
                <a:cubicBezTo>
                  <a:pt x="820083" y="161759"/>
                  <a:pt x="234431" y="139987"/>
                  <a:pt x="79854" y="370764"/>
                </a:cubicBezTo>
                <a:cubicBezTo>
                  <a:pt x="-74723" y="601541"/>
                  <a:pt x="-11585" y="1226382"/>
                  <a:pt x="328049" y="1494170"/>
                </a:cubicBezTo>
                <a:cubicBezTo>
                  <a:pt x="667683" y="1761959"/>
                  <a:pt x="1688763" y="2075467"/>
                  <a:pt x="2117660" y="1977495"/>
                </a:cubicBezTo>
                <a:cubicBezTo>
                  <a:pt x="2546557" y="1879524"/>
                  <a:pt x="2805638" y="1226381"/>
                  <a:pt x="2901432" y="906341"/>
                </a:cubicBezTo>
                <a:cubicBezTo>
                  <a:pt x="2997226" y="586301"/>
                  <a:pt x="2962392" y="190061"/>
                  <a:pt x="2692426" y="57255"/>
                </a:cubicBezTo>
                <a:cubicBezTo>
                  <a:pt x="2422460" y="-75551"/>
                  <a:pt x="1690941" y="57255"/>
                  <a:pt x="1255512" y="109507"/>
                </a:cubicBezTo>
                <a:close/>
              </a:path>
            </a:pathLst>
          </a:custGeom>
          <a:solidFill>
            <a:srgbClr val="E072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Forma libre 1"/>
          <p:cNvSpPr/>
          <p:nvPr/>
        </p:nvSpPr>
        <p:spPr>
          <a:xfrm rot="1552073">
            <a:off x="-897966" y="-65799"/>
            <a:ext cx="3487631" cy="2763655"/>
          </a:xfrm>
          <a:custGeom>
            <a:avLst/>
            <a:gdLst>
              <a:gd name="connsiteX0" fmla="*/ 279257 w 2126589"/>
              <a:gd name="connsiteY0" fmla="*/ 307838 h 1785590"/>
              <a:gd name="connsiteX1" fmla="*/ 1716171 w 2126589"/>
              <a:gd name="connsiteY1" fmla="*/ 33518 h 1785590"/>
              <a:gd name="connsiteX2" fmla="*/ 2081931 w 2126589"/>
              <a:gd name="connsiteY2" fmla="*/ 1065483 h 1785590"/>
              <a:gd name="connsiteX3" fmla="*/ 880149 w 2126589"/>
              <a:gd name="connsiteY3" fmla="*/ 1783940 h 1785590"/>
              <a:gd name="connsiteX4" fmla="*/ 44126 w 2126589"/>
              <a:gd name="connsiteY4" fmla="*/ 869540 h 1785590"/>
              <a:gd name="connsiteX5" fmla="*/ 279257 w 2126589"/>
              <a:gd name="connsiteY5" fmla="*/ 307838 h 1785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26589" h="1785590">
                <a:moveTo>
                  <a:pt x="279257" y="307838"/>
                </a:moveTo>
                <a:cubicBezTo>
                  <a:pt x="557931" y="168501"/>
                  <a:pt x="1415725" y="-92756"/>
                  <a:pt x="1716171" y="33518"/>
                </a:cubicBezTo>
                <a:cubicBezTo>
                  <a:pt x="2016617" y="159792"/>
                  <a:pt x="2221268" y="773746"/>
                  <a:pt x="2081931" y="1065483"/>
                </a:cubicBezTo>
                <a:cubicBezTo>
                  <a:pt x="1942594" y="1357220"/>
                  <a:pt x="1219783" y="1816597"/>
                  <a:pt x="880149" y="1783940"/>
                </a:cubicBezTo>
                <a:cubicBezTo>
                  <a:pt x="540515" y="1751283"/>
                  <a:pt x="139920" y="1113380"/>
                  <a:pt x="44126" y="869540"/>
                </a:cubicBezTo>
                <a:cubicBezTo>
                  <a:pt x="-51668" y="625700"/>
                  <a:pt x="583" y="447175"/>
                  <a:pt x="279257" y="307838"/>
                </a:cubicBezTo>
                <a:close/>
              </a:path>
            </a:pathLst>
          </a:cu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Forma libre 3"/>
          <p:cNvSpPr/>
          <p:nvPr/>
        </p:nvSpPr>
        <p:spPr>
          <a:xfrm>
            <a:off x="9771016" y="-865791"/>
            <a:ext cx="2707424" cy="2528416"/>
          </a:xfrm>
          <a:custGeom>
            <a:avLst/>
            <a:gdLst>
              <a:gd name="connsiteX0" fmla="*/ 93014 w 3995149"/>
              <a:gd name="connsiteY0" fmla="*/ 529939 h 3689459"/>
              <a:gd name="connsiteX1" fmla="*/ 2679459 w 3995149"/>
              <a:gd name="connsiteY1" fmla="*/ 124991 h 3689459"/>
              <a:gd name="connsiteX2" fmla="*/ 3985745 w 3995149"/>
              <a:gd name="connsiteY2" fmla="*/ 2097482 h 3689459"/>
              <a:gd name="connsiteX3" fmla="*/ 3136659 w 3995149"/>
              <a:gd name="connsiteY3" fmla="*/ 3599711 h 3689459"/>
              <a:gd name="connsiteX4" fmla="*/ 811471 w 3995149"/>
              <a:gd name="connsiteY4" fmla="*/ 3194762 h 3689459"/>
              <a:gd name="connsiteX5" fmla="*/ 93014 w 3995149"/>
              <a:gd name="connsiteY5" fmla="*/ 529939 h 3689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95149" h="3689459">
                <a:moveTo>
                  <a:pt x="93014" y="529939"/>
                </a:moveTo>
                <a:cubicBezTo>
                  <a:pt x="404345" y="18311"/>
                  <a:pt x="2030670" y="-136266"/>
                  <a:pt x="2679459" y="124991"/>
                </a:cubicBezTo>
                <a:cubicBezTo>
                  <a:pt x="3328248" y="386248"/>
                  <a:pt x="3909545" y="1518362"/>
                  <a:pt x="3985745" y="2097482"/>
                </a:cubicBezTo>
                <a:cubicBezTo>
                  <a:pt x="4061945" y="2676602"/>
                  <a:pt x="3665705" y="3416831"/>
                  <a:pt x="3136659" y="3599711"/>
                </a:cubicBezTo>
                <a:cubicBezTo>
                  <a:pt x="2607613" y="3782591"/>
                  <a:pt x="1312214" y="3704213"/>
                  <a:pt x="811471" y="3194762"/>
                </a:cubicBezTo>
                <a:cubicBezTo>
                  <a:pt x="310728" y="2685311"/>
                  <a:pt x="-218317" y="1041567"/>
                  <a:pt x="93014" y="529939"/>
                </a:cubicBezTo>
                <a:close/>
              </a:path>
            </a:pathLst>
          </a:custGeom>
          <a:solidFill>
            <a:srgbClr val="8AD7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Forma libre 4"/>
          <p:cNvSpPr/>
          <p:nvPr/>
        </p:nvSpPr>
        <p:spPr>
          <a:xfrm>
            <a:off x="1005832" y="4896602"/>
            <a:ext cx="3074821" cy="2645715"/>
          </a:xfrm>
          <a:custGeom>
            <a:avLst/>
            <a:gdLst>
              <a:gd name="connsiteX0" fmla="*/ 93014 w 3995149"/>
              <a:gd name="connsiteY0" fmla="*/ 529939 h 3689459"/>
              <a:gd name="connsiteX1" fmla="*/ 2679459 w 3995149"/>
              <a:gd name="connsiteY1" fmla="*/ 124991 h 3689459"/>
              <a:gd name="connsiteX2" fmla="*/ 3985745 w 3995149"/>
              <a:gd name="connsiteY2" fmla="*/ 2097482 h 3689459"/>
              <a:gd name="connsiteX3" fmla="*/ 3136659 w 3995149"/>
              <a:gd name="connsiteY3" fmla="*/ 3599711 h 3689459"/>
              <a:gd name="connsiteX4" fmla="*/ 811471 w 3995149"/>
              <a:gd name="connsiteY4" fmla="*/ 3194762 h 3689459"/>
              <a:gd name="connsiteX5" fmla="*/ 93014 w 3995149"/>
              <a:gd name="connsiteY5" fmla="*/ 529939 h 3689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95149" h="3689459">
                <a:moveTo>
                  <a:pt x="93014" y="529939"/>
                </a:moveTo>
                <a:cubicBezTo>
                  <a:pt x="404345" y="18311"/>
                  <a:pt x="2030670" y="-136266"/>
                  <a:pt x="2679459" y="124991"/>
                </a:cubicBezTo>
                <a:cubicBezTo>
                  <a:pt x="3328248" y="386248"/>
                  <a:pt x="3909545" y="1518362"/>
                  <a:pt x="3985745" y="2097482"/>
                </a:cubicBezTo>
                <a:cubicBezTo>
                  <a:pt x="4061945" y="2676602"/>
                  <a:pt x="3665705" y="3416831"/>
                  <a:pt x="3136659" y="3599711"/>
                </a:cubicBezTo>
                <a:cubicBezTo>
                  <a:pt x="2607613" y="3782591"/>
                  <a:pt x="1312214" y="3704213"/>
                  <a:pt x="811471" y="3194762"/>
                </a:cubicBezTo>
                <a:cubicBezTo>
                  <a:pt x="310728" y="2685311"/>
                  <a:pt x="-218317" y="1041567"/>
                  <a:pt x="93014" y="529939"/>
                </a:cubicBezTo>
                <a:close/>
              </a:path>
            </a:pathLst>
          </a:cu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Forma libre 14"/>
          <p:cNvSpPr/>
          <p:nvPr/>
        </p:nvSpPr>
        <p:spPr>
          <a:xfrm rot="13749832">
            <a:off x="-1072847" y="4972359"/>
            <a:ext cx="2949851" cy="1995850"/>
          </a:xfrm>
          <a:custGeom>
            <a:avLst/>
            <a:gdLst>
              <a:gd name="connsiteX0" fmla="*/ 1255512 w 2949851"/>
              <a:gd name="connsiteY0" fmla="*/ 109507 h 1995850"/>
              <a:gd name="connsiteX1" fmla="*/ 79854 w 2949851"/>
              <a:gd name="connsiteY1" fmla="*/ 370764 h 1995850"/>
              <a:gd name="connsiteX2" fmla="*/ 328049 w 2949851"/>
              <a:gd name="connsiteY2" fmla="*/ 1494170 h 1995850"/>
              <a:gd name="connsiteX3" fmla="*/ 2117660 w 2949851"/>
              <a:gd name="connsiteY3" fmla="*/ 1977495 h 1995850"/>
              <a:gd name="connsiteX4" fmla="*/ 2901432 w 2949851"/>
              <a:gd name="connsiteY4" fmla="*/ 906341 h 1995850"/>
              <a:gd name="connsiteX5" fmla="*/ 2692426 w 2949851"/>
              <a:gd name="connsiteY5" fmla="*/ 57255 h 1995850"/>
              <a:gd name="connsiteX6" fmla="*/ 1255512 w 2949851"/>
              <a:gd name="connsiteY6" fmla="*/ 109507 h 1995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49851" h="1995850">
                <a:moveTo>
                  <a:pt x="1255512" y="109507"/>
                </a:moveTo>
                <a:cubicBezTo>
                  <a:pt x="820083" y="161759"/>
                  <a:pt x="234431" y="139987"/>
                  <a:pt x="79854" y="370764"/>
                </a:cubicBezTo>
                <a:cubicBezTo>
                  <a:pt x="-74723" y="601541"/>
                  <a:pt x="-11585" y="1226382"/>
                  <a:pt x="328049" y="1494170"/>
                </a:cubicBezTo>
                <a:cubicBezTo>
                  <a:pt x="667683" y="1761959"/>
                  <a:pt x="1688763" y="2075467"/>
                  <a:pt x="2117660" y="1977495"/>
                </a:cubicBezTo>
                <a:cubicBezTo>
                  <a:pt x="2546557" y="1879524"/>
                  <a:pt x="2805638" y="1226381"/>
                  <a:pt x="2901432" y="906341"/>
                </a:cubicBezTo>
                <a:cubicBezTo>
                  <a:pt x="2997226" y="586301"/>
                  <a:pt x="2962392" y="190061"/>
                  <a:pt x="2692426" y="57255"/>
                </a:cubicBezTo>
                <a:cubicBezTo>
                  <a:pt x="2422460" y="-75551"/>
                  <a:pt x="1690941" y="57255"/>
                  <a:pt x="1255512" y="109507"/>
                </a:cubicBezTo>
                <a:close/>
              </a:path>
            </a:pathLst>
          </a:custGeom>
          <a:solidFill>
            <a:srgbClr val="E072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Forma libre 6"/>
          <p:cNvSpPr/>
          <p:nvPr/>
        </p:nvSpPr>
        <p:spPr>
          <a:xfrm rot="14625025">
            <a:off x="-895871" y="2566238"/>
            <a:ext cx="3010804" cy="2459187"/>
          </a:xfrm>
          <a:custGeom>
            <a:avLst/>
            <a:gdLst>
              <a:gd name="connsiteX0" fmla="*/ 24949 w 3010804"/>
              <a:gd name="connsiteY0" fmla="*/ 797034 h 2459187"/>
              <a:gd name="connsiteX1" fmla="*/ 1919063 w 3010804"/>
              <a:gd name="connsiteY1" fmla="*/ 199 h 2459187"/>
              <a:gd name="connsiteX2" fmla="*/ 2964092 w 3010804"/>
              <a:gd name="connsiteY2" fmla="*/ 862348 h 2459187"/>
              <a:gd name="connsiteX3" fmla="*/ 2637521 w 3010804"/>
              <a:gd name="connsiteY3" fmla="*/ 2325388 h 2459187"/>
              <a:gd name="connsiteX4" fmla="*/ 952412 w 3010804"/>
              <a:gd name="connsiteY4" fmla="*/ 2220885 h 2459187"/>
              <a:gd name="connsiteX5" fmla="*/ 24949 w 3010804"/>
              <a:gd name="connsiteY5" fmla="*/ 797034 h 2459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10804" h="2459187">
                <a:moveTo>
                  <a:pt x="24949" y="797034"/>
                </a:moveTo>
                <a:cubicBezTo>
                  <a:pt x="186057" y="426920"/>
                  <a:pt x="1429206" y="-10687"/>
                  <a:pt x="1919063" y="199"/>
                </a:cubicBezTo>
                <a:cubicBezTo>
                  <a:pt x="2408920" y="11085"/>
                  <a:pt x="2844349" y="474817"/>
                  <a:pt x="2964092" y="862348"/>
                </a:cubicBezTo>
                <a:cubicBezTo>
                  <a:pt x="3083835" y="1249879"/>
                  <a:pt x="2972801" y="2098965"/>
                  <a:pt x="2637521" y="2325388"/>
                </a:cubicBezTo>
                <a:cubicBezTo>
                  <a:pt x="2302241" y="2551811"/>
                  <a:pt x="1385664" y="2473434"/>
                  <a:pt x="952412" y="2220885"/>
                </a:cubicBezTo>
                <a:cubicBezTo>
                  <a:pt x="519161" y="1968337"/>
                  <a:pt x="-136159" y="1167148"/>
                  <a:pt x="24949" y="797034"/>
                </a:cubicBezTo>
                <a:close/>
              </a:path>
            </a:pathLst>
          </a:custGeom>
          <a:solidFill>
            <a:srgbClr val="088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Forma libre 7"/>
          <p:cNvSpPr/>
          <p:nvPr/>
        </p:nvSpPr>
        <p:spPr>
          <a:xfrm rot="14625025">
            <a:off x="9725982" y="4989864"/>
            <a:ext cx="3010804" cy="2459187"/>
          </a:xfrm>
          <a:custGeom>
            <a:avLst/>
            <a:gdLst>
              <a:gd name="connsiteX0" fmla="*/ 24949 w 3010804"/>
              <a:gd name="connsiteY0" fmla="*/ 797034 h 2459187"/>
              <a:gd name="connsiteX1" fmla="*/ 1919063 w 3010804"/>
              <a:gd name="connsiteY1" fmla="*/ 199 h 2459187"/>
              <a:gd name="connsiteX2" fmla="*/ 2964092 w 3010804"/>
              <a:gd name="connsiteY2" fmla="*/ 862348 h 2459187"/>
              <a:gd name="connsiteX3" fmla="*/ 2637521 w 3010804"/>
              <a:gd name="connsiteY3" fmla="*/ 2325388 h 2459187"/>
              <a:gd name="connsiteX4" fmla="*/ 952412 w 3010804"/>
              <a:gd name="connsiteY4" fmla="*/ 2220885 h 2459187"/>
              <a:gd name="connsiteX5" fmla="*/ 24949 w 3010804"/>
              <a:gd name="connsiteY5" fmla="*/ 797034 h 2459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10804" h="2459187">
                <a:moveTo>
                  <a:pt x="24949" y="797034"/>
                </a:moveTo>
                <a:cubicBezTo>
                  <a:pt x="186057" y="426920"/>
                  <a:pt x="1429206" y="-10687"/>
                  <a:pt x="1919063" y="199"/>
                </a:cubicBezTo>
                <a:cubicBezTo>
                  <a:pt x="2408920" y="11085"/>
                  <a:pt x="2844349" y="474817"/>
                  <a:pt x="2964092" y="862348"/>
                </a:cubicBezTo>
                <a:cubicBezTo>
                  <a:pt x="3083835" y="1249879"/>
                  <a:pt x="2972801" y="2098965"/>
                  <a:pt x="2637521" y="2325388"/>
                </a:cubicBezTo>
                <a:cubicBezTo>
                  <a:pt x="2302241" y="2551811"/>
                  <a:pt x="1385664" y="2473434"/>
                  <a:pt x="952412" y="2220885"/>
                </a:cubicBezTo>
                <a:cubicBezTo>
                  <a:pt x="519161" y="1968337"/>
                  <a:pt x="-136159" y="1167148"/>
                  <a:pt x="24949" y="797034"/>
                </a:cubicBezTo>
                <a:close/>
              </a:path>
            </a:pathLst>
          </a:cu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Forma libre 9"/>
          <p:cNvSpPr/>
          <p:nvPr/>
        </p:nvSpPr>
        <p:spPr>
          <a:xfrm>
            <a:off x="7991773" y="-726517"/>
            <a:ext cx="2112137" cy="2042545"/>
          </a:xfrm>
          <a:custGeom>
            <a:avLst/>
            <a:gdLst>
              <a:gd name="connsiteX0" fmla="*/ 78098 w 2106032"/>
              <a:gd name="connsiteY0" fmla="*/ 296122 h 1526798"/>
              <a:gd name="connsiteX1" fmla="*/ 1946087 w 2106032"/>
              <a:gd name="connsiteY1" fmla="*/ 74054 h 1526798"/>
              <a:gd name="connsiteX2" fmla="*/ 1841584 w 2106032"/>
              <a:gd name="connsiteY2" fmla="*/ 1458716 h 1526798"/>
              <a:gd name="connsiteX3" fmla="*/ 496110 w 2106032"/>
              <a:gd name="connsiteY3" fmla="*/ 1210522 h 1526798"/>
              <a:gd name="connsiteX4" fmla="*/ 78098 w 2106032"/>
              <a:gd name="connsiteY4" fmla="*/ 296122 h 1526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6032" h="1526798">
                <a:moveTo>
                  <a:pt x="78098" y="296122"/>
                </a:moveTo>
                <a:cubicBezTo>
                  <a:pt x="319761" y="106711"/>
                  <a:pt x="1652173" y="-119712"/>
                  <a:pt x="1946087" y="74054"/>
                </a:cubicBezTo>
                <a:cubicBezTo>
                  <a:pt x="2240001" y="267820"/>
                  <a:pt x="2083247" y="1269305"/>
                  <a:pt x="1841584" y="1458716"/>
                </a:cubicBezTo>
                <a:cubicBezTo>
                  <a:pt x="1599921" y="1648127"/>
                  <a:pt x="785670" y="1402111"/>
                  <a:pt x="496110" y="1210522"/>
                </a:cubicBezTo>
                <a:cubicBezTo>
                  <a:pt x="206550" y="1018934"/>
                  <a:pt x="-163565" y="485533"/>
                  <a:pt x="78098" y="296122"/>
                </a:cubicBezTo>
                <a:close/>
              </a:path>
            </a:pathLst>
          </a:custGeom>
          <a:solidFill>
            <a:srgbClr val="088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Forma libre 15"/>
          <p:cNvSpPr/>
          <p:nvPr/>
        </p:nvSpPr>
        <p:spPr>
          <a:xfrm rot="13540742">
            <a:off x="3085187" y="5316721"/>
            <a:ext cx="3010804" cy="2459187"/>
          </a:xfrm>
          <a:custGeom>
            <a:avLst/>
            <a:gdLst>
              <a:gd name="connsiteX0" fmla="*/ 24949 w 3010804"/>
              <a:gd name="connsiteY0" fmla="*/ 797034 h 2459187"/>
              <a:gd name="connsiteX1" fmla="*/ 1919063 w 3010804"/>
              <a:gd name="connsiteY1" fmla="*/ 199 h 2459187"/>
              <a:gd name="connsiteX2" fmla="*/ 2964092 w 3010804"/>
              <a:gd name="connsiteY2" fmla="*/ 862348 h 2459187"/>
              <a:gd name="connsiteX3" fmla="*/ 2637521 w 3010804"/>
              <a:gd name="connsiteY3" fmla="*/ 2325388 h 2459187"/>
              <a:gd name="connsiteX4" fmla="*/ 952412 w 3010804"/>
              <a:gd name="connsiteY4" fmla="*/ 2220885 h 2459187"/>
              <a:gd name="connsiteX5" fmla="*/ 24949 w 3010804"/>
              <a:gd name="connsiteY5" fmla="*/ 797034 h 2459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10804" h="2459187">
                <a:moveTo>
                  <a:pt x="24949" y="797034"/>
                </a:moveTo>
                <a:cubicBezTo>
                  <a:pt x="186057" y="426920"/>
                  <a:pt x="1429206" y="-10687"/>
                  <a:pt x="1919063" y="199"/>
                </a:cubicBezTo>
                <a:cubicBezTo>
                  <a:pt x="2408920" y="11085"/>
                  <a:pt x="2844349" y="474817"/>
                  <a:pt x="2964092" y="862348"/>
                </a:cubicBezTo>
                <a:cubicBezTo>
                  <a:pt x="3083835" y="1249879"/>
                  <a:pt x="2972801" y="2098965"/>
                  <a:pt x="2637521" y="2325388"/>
                </a:cubicBezTo>
                <a:cubicBezTo>
                  <a:pt x="2302241" y="2551811"/>
                  <a:pt x="1385664" y="2473434"/>
                  <a:pt x="952412" y="2220885"/>
                </a:cubicBezTo>
                <a:cubicBezTo>
                  <a:pt x="519161" y="1968337"/>
                  <a:pt x="-136159" y="1167148"/>
                  <a:pt x="24949" y="797034"/>
                </a:cubicBezTo>
                <a:close/>
              </a:path>
            </a:pathLst>
          </a:custGeom>
          <a:solidFill>
            <a:srgbClr val="088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Forma libre 23"/>
          <p:cNvSpPr/>
          <p:nvPr/>
        </p:nvSpPr>
        <p:spPr>
          <a:xfrm rot="811307">
            <a:off x="682451" y="-810538"/>
            <a:ext cx="2728535" cy="1583919"/>
          </a:xfrm>
          <a:custGeom>
            <a:avLst/>
            <a:gdLst>
              <a:gd name="connsiteX0" fmla="*/ 186970 w 1862714"/>
              <a:gd name="connsiteY0" fmla="*/ 150240 h 1502578"/>
              <a:gd name="connsiteX1" fmla="*/ 1663073 w 1862714"/>
              <a:gd name="connsiteY1" fmla="*/ 150240 h 1502578"/>
              <a:gd name="connsiteX2" fmla="*/ 1689199 w 1862714"/>
              <a:gd name="connsiteY2" fmla="*/ 1325897 h 1502578"/>
              <a:gd name="connsiteX3" fmla="*/ 186970 w 1862714"/>
              <a:gd name="connsiteY3" fmla="*/ 1378148 h 1502578"/>
              <a:gd name="connsiteX4" fmla="*/ 186970 w 1862714"/>
              <a:gd name="connsiteY4" fmla="*/ 150240 h 1502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2714" h="1502578">
                <a:moveTo>
                  <a:pt x="186970" y="150240"/>
                </a:moveTo>
                <a:cubicBezTo>
                  <a:pt x="432987" y="-54411"/>
                  <a:pt x="1412702" y="-45703"/>
                  <a:pt x="1663073" y="150240"/>
                </a:cubicBezTo>
                <a:cubicBezTo>
                  <a:pt x="1913444" y="346183"/>
                  <a:pt x="1935216" y="1121246"/>
                  <a:pt x="1689199" y="1325897"/>
                </a:cubicBezTo>
                <a:cubicBezTo>
                  <a:pt x="1443182" y="1530548"/>
                  <a:pt x="439519" y="1569737"/>
                  <a:pt x="186970" y="1378148"/>
                </a:cubicBezTo>
                <a:cubicBezTo>
                  <a:pt x="-65579" y="1186559"/>
                  <a:pt x="-59047" y="354891"/>
                  <a:pt x="186970" y="150240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5" name="Forma libre 24"/>
          <p:cNvSpPr/>
          <p:nvPr/>
        </p:nvSpPr>
        <p:spPr>
          <a:xfrm rot="811307">
            <a:off x="10728591" y="3096089"/>
            <a:ext cx="1635545" cy="1583919"/>
          </a:xfrm>
          <a:custGeom>
            <a:avLst/>
            <a:gdLst>
              <a:gd name="connsiteX0" fmla="*/ 186970 w 1862714"/>
              <a:gd name="connsiteY0" fmla="*/ 150240 h 1502578"/>
              <a:gd name="connsiteX1" fmla="*/ 1663073 w 1862714"/>
              <a:gd name="connsiteY1" fmla="*/ 150240 h 1502578"/>
              <a:gd name="connsiteX2" fmla="*/ 1689199 w 1862714"/>
              <a:gd name="connsiteY2" fmla="*/ 1325897 h 1502578"/>
              <a:gd name="connsiteX3" fmla="*/ 186970 w 1862714"/>
              <a:gd name="connsiteY3" fmla="*/ 1378148 h 1502578"/>
              <a:gd name="connsiteX4" fmla="*/ 186970 w 1862714"/>
              <a:gd name="connsiteY4" fmla="*/ 150240 h 1502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2714" h="1502578">
                <a:moveTo>
                  <a:pt x="186970" y="150240"/>
                </a:moveTo>
                <a:cubicBezTo>
                  <a:pt x="432987" y="-54411"/>
                  <a:pt x="1412702" y="-45703"/>
                  <a:pt x="1663073" y="150240"/>
                </a:cubicBezTo>
                <a:cubicBezTo>
                  <a:pt x="1913444" y="346183"/>
                  <a:pt x="1935216" y="1121246"/>
                  <a:pt x="1689199" y="1325897"/>
                </a:cubicBezTo>
                <a:cubicBezTo>
                  <a:pt x="1443182" y="1530548"/>
                  <a:pt x="439519" y="1569737"/>
                  <a:pt x="186970" y="1378148"/>
                </a:cubicBezTo>
                <a:cubicBezTo>
                  <a:pt x="-65579" y="1186559"/>
                  <a:pt x="-59047" y="354891"/>
                  <a:pt x="186970" y="150240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6" name="Forma libre 25"/>
          <p:cNvSpPr/>
          <p:nvPr/>
        </p:nvSpPr>
        <p:spPr>
          <a:xfrm>
            <a:off x="10025034" y="-1055870"/>
            <a:ext cx="2707424" cy="2528416"/>
          </a:xfrm>
          <a:custGeom>
            <a:avLst/>
            <a:gdLst>
              <a:gd name="connsiteX0" fmla="*/ 93014 w 3995149"/>
              <a:gd name="connsiteY0" fmla="*/ 529939 h 3689459"/>
              <a:gd name="connsiteX1" fmla="*/ 2679459 w 3995149"/>
              <a:gd name="connsiteY1" fmla="*/ 124991 h 3689459"/>
              <a:gd name="connsiteX2" fmla="*/ 3985745 w 3995149"/>
              <a:gd name="connsiteY2" fmla="*/ 2097482 h 3689459"/>
              <a:gd name="connsiteX3" fmla="*/ 3136659 w 3995149"/>
              <a:gd name="connsiteY3" fmla="*/ 3599711 h 3689459"/>
              <a:gd name="connsiteX4" fmla="*/ 811471 w 3995149"/>
              <a:gd name="connsiteY4" fmla="*/ 3194762 h 3689459"/>
              <a:gd name="connsiteX5" fmla="*/ 93014 w 3995149"/>
              <a:gd name="connsiteY5" fmla="*/ 529939 h 3689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95149" h="3689459">
                <a:moveTo>
                  <a:pt x="93014" y="529939"/>
                </a:moveTo>
                <a:cubicBezTo>
                  <a:pt x="404345" y="18311"/>
                  <a:pt x="2030670" y="-136266"/>
                  <a:pt x="2679459" y="124991"/>
                </a:cubicBezTo>
                <a:cubicBezTo>
                  <a:pt x="3328248" y="386248"/>
                  <a:pt x="3909545" y="1518362"/>
                  <a:pt x="3985745" y="2097482"/>
                </a:cubicBezTo>
                <a:cubicBezTo>
                  <a:pt x="4061945" y="2676602"/>
                  <a:pt x="3665705" y="3416831"/>
                  <a:pt x="3136659" y="3599711"/>
                </a:cubicBezTo>
                <a:cubicBezTo>
                  <a:pt x="2607613" y="3782591"/>
                  <a:pt x="1312214" y="3704213"/>
                  <a:pt x="811471" y="3194762"/>
                </a:cubicBezTo>
                <a:cubicBezTo>
                  <a:pt x="310728" y="2685311"/>
                  <a:pt x="-218317" y="1041567"/>
                  <a:pt x="93014" y="529939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Forma libre 26"/>
          <p:cNvSpPr/>
          <p:nvPr/>
        </p:nvSpPr>
        <p:spPr>
          <a:xfrm>
            <a:off x="10238597" y="-864673"/>
            <a:ext cx="2707424" cy="2528416"/>
          </a:xfrm>
          <a:custGeom>
            <a:avLst/>
            <a:gdLst>
              <a:gd name="connsiteX0" fmla="*/ 93014 w 3995149"/>
              <a:gd name="connsiteY0" fmla="*/ 529939 h 3689459"/>
              <a:gd name="connsiteX1" fmla="*/ 2679459 w 3995149"/>
              <a:gd name="connsiteY1" fmla="*/ 124991 h 3689459"/>
              <a:gd name="connsiteX2" fmla="*/ 3985745 w 3995149"/>
              <a:gd name="connsiteY2" fmla="*/ 2097482 h 3689459"/>
              <a:gd name="connsiteX3" fmla="*/ 3136659 w 3995149"/>
              <a:gd name="connsiteY3" fmla="*/ 3599711 h 3689459"/>
              <a:gd name="connsiteX4" fmla="*/ 811471 w 3995149"/>
              <a:gd name="connsiteY4" fmla="*/ 3194762 h 3689459"/>
              <a:gd name="connsiteX5" fmla="*/ 93014 w 3995149"/>
              <a:gd name="connsiteY5" fmla="*/ 529939 h 3689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95149" h="3689459">
                <a:moveTo>
                  <a:pt x="93014" y="529939"/>
                </a:moveTo>
                <a:cubicBezTo>
                  <a:pt x="404345" y="18311"/>
                  <a:pt x="2030670" y="-136266"/>
                  <a:pt x="2679459" y="124991"/>
                </a:cubicBezTo>
                <a:cubicBezTo>
                  <a:pt x="3328248" y="386248"/>
                  <a:pt x="3909545" y="1518362"/>
                  <a:pt x="3985745" y="2097482"/>
                </a:cubicBezTo>
                <a:cubicBezTo>
                  <a:pt x="4061945" y="2676602"/>
                  <a:pt x="3665705" y="3416831"/>
                  <a:pt x="3136659" y="3599711"/>
                </a:cubicBezTo>
                <a:cubicBezTo>
                  <a:pt x="2607613" y="3782591"/>
                  <a:pt x="1312214" y="3704213"/>
                  <a:pt x="811471" y="3194762"/>
                </a:cubicBezTo>
                <a:cubicBezTo>
                  <a:pt x="310728" y="2685311"/>
                  <a:pt x="-218317" y="1041567"/>
                  <a:pt x="93014" y="529939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Forma libre 27"/>
          <p:cNvSpPr/>
          <p:nvPr/>
        </p:nvSpPr>
        <p:spPr>
          <a:xfrm rot="811307">
            <a:off x="-566279" y="4808441"/>
            <a:ext cx="2142717" cy="1830641"/>
          </a:xfrm>
          <a:custGeom>
            <a:avLst/>
            <a:gdLst>
              <a:gd name="connsiteX0" fmla="*/ 186970 w 1862714"/>
              <a:gd name="connsiteY0" fmla="*/ 150240 h 1502578"/>
              <a:gd name="connsiteX1" fmla="*/ 1663073 w 1862714"/>
              <a:gd name="connsiteY1" fmla="*/ 150240 h 1502578"/>
              <a:gd name="connsiteX2" fmla="*/ 1689199 w 1862714"/>
              <a:gd name="connsiteY2" fmla="*/ 1325897 h 1502578"/>
              <a:gd name="connsiteX3" fmla="*/ 186970 w 1862714"/>
              <a:gd name="connsiteY3" fmla="*/ 1378148 h 1502578"/>
              <a:gd name="connsiteX4" fmla="*/ 186970 w 1862714"/>
              <a:gd name="connsiteY4" fmla="*/ 150240 h 1502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2714" h="1502578">
                <a:moveTo>
                  <a:pt x="186970" y="150240"/>
                </a:moveTo>
                <a:cubicBezTo>
                  <a:pt x="432987" y="-54411"/>
                  <a:pt x="1412702" y="-45703"/>
                  <a:pt x="1663073" y="150240"/>
                </a:cubicBezTo>
                <a:cubicBezTo>
                  <a:pt x="1913444" y="346183"/>
                  <a:pt x="1935216" y="1121246"/>
                  <a:pt x="1689199" y="1325897"/>
                </a:cubicBezTo>
                <a:cubicBezTo>
                  <a:pt x="1443182" y="1530548"/>
                  <a:pt x="439519" y="1569737"/>
                  <a:pt x="186970" y="1378148"/>
                </a:cubicBezTo>
                <a:cubicBezTo>
                  <a:pt x="-65579" y="1186559"/>
                  <a:pt x="-59047" y="354891"/>
                  <a:pt x="186970" y="150240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9" name="Forma libre 28"/>
          <p:cNvSpPr/>
          <p:nvPr/>
        </p:nvSpPr>
        <p:spPr>
          <a:xfrm rot="18073490">
            <a:off x="-375002" y="4800811"/>
            <a:ext cx="2142717" cy="1830641"/>
          </a:xfrm>
          <a:custGeom>
            <a:avLst/>
            <a:gdLst>
              <a:gd name="connsiteX0" fmla="*/ 186970 w 1862714"/>
              <a:gd name="connsiteY0" fmla="*/ 150240 h 1502578"/>
              <a:gd name="connsiteX1" fmla="*/ 1663073 w 1862714"/>
              <a:gd name="connsiteY1" fmla="*/ 150240 h 1502578"/>
              <a:gd name="connsiteX2" fmla="*/ 1689199 w 1862714"/>
              <a:gd name="connsiteY2" fmla="*/ 1325897 h 1502578"/>
              <a:gd name="connsiteX3" fmla="*/ 186970 w 1862714"/>
              <a:gd name="connsiteY3" fmla="*/ 1378148 h 1502578"/>
              <a:gd name="connsiteX4" fmla="*/ 186970 w 1862714"/>
              <a:gd name="connsiteY4" fmla="*/ 150240 h 1502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2714" h="1502578">
                <a:moveTo>
                  <a:pt x="186970" y="150240"/>
                </a:moveTo>
                <a:cubicBezTo>
                  <a:pt x="432987" y="-54411"/>
                  <a:pt x="1412702" y="-45703"/>
                  <a:pt x="1663073" y="150240"/>
                </a:cubicBezTo>
                <a:cubicBezTo>
                  <a:pt x="1913444" y="346183"/>
                  <a:pt x="1935216" y="1121246"/>
                  <a:pt x="1689199" y="1325897"/>
                </a:cubicBezTo>
                <a:cubicBezTo>
                  <a:pt x="1443182" y="1530548"/>
                  <a:pt x="439519" y="1569737"/>
                  <a:pt x="186970" y="1378148"/>
                </a:cubicBezTo>
                <a:cubicBezTo>
                  <a:pt x="-65579" y="1186559"/>
                  <a:pt x="-59047" y="354891"/>
                  <a:pt x="186970" y="150240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0" name="Forma libre 29"/>
          <p:cNvSpPr/>
          <p:nvPr/>
        </p:nvSpPr>
        <p:spPr>
          <a:xfrm rot="18073490">
            <a:off x="6417703" y="5708928"/>
            <a:ext cx="2294101" cy="2485927"/>
          </a:xfrm>
          <a:custGeom>
            <a:avLst/>
            <a:gdLst>
              <a:gd name="connsiteX0" fmla="*/ 186970 w 1862714"/>
              <a:gd name="connsiteY0" fmla="*/ 150240 h 1502578"/>
              <a:gd name="connsiteX1" fmla="*/ 1663073 w 1862714"/>
              <a:gd name="connsiteY1" fmla="*/ 150240 h 1502578"/>
              <a:gd name="connsiteX2" fmla="*/ 1689199 w 1862714"/>
              <a:gd name="connsiteY2" fmla="*/ 1325897 h 1502578"/>
              <a:gd name="connsiteX3" fmla="*/ 186970 w 1862714"/>
              <a:gd name="connsiteY3" fmla="*/ 1378148 h 1502578"/>
              <a:gd name="connsiteX4" fmla="*/ 186970 w 1862714"/>
              <a:gd name="connsiteY4" fmla="*/ 150240 h 1502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2714" h="1502578">
                <a:moveTo>
                  <a:pt x="186970" y="150240"/>
                </a:moveTo>
                <a:cubicBezTo>
                  <a:pt x="432987" y="-54411"/>
                  <a:pt x="1412702" y="-45703"/>
                  <a:pt x="1663073" y="150240"/>
                </a:cubicBezTo>
                <a:cubicBezTo>
                  <a:pt x="1913444" y="346183"/>
                  <a:pt x="1935216" y="1121246"/>
                  <a:pt x="1689199" y="1325897"/>
                </a:cubicBezTo>
                <a:cubicBezTo>
                  <a:pt x="1443182" y="1530548"/>
                  <a:pt x="439519" y="1569737"/>
                  <a:pt x="186970" y="1378148"/>
                </a:cubicBezTo>
                <a:cubicBezTo>
                  <a:pt x="-65579" y="1186559"/>
                  <a:pt x="-59047" y="354891"/>
                  <a:pt x="186970" y="150240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1" name="Forma libre 30"/>
          <p:cNvSpPr/>
          <p:nvPr/>
        </p:nvSpPr>
        <p:spPr>
          <a:xfrm rot="18073490">
            <a:off x="6915101" y="5540014"/>
            <a:ext cx="2294101" cy="2485927"/>
          </a:xfrm>
          <a:custGeom>
            <a:avLst/>
            <a:gdLst>
              <a:gd name="connsiteX0" fmla="*/ 186970 w 1862714"/>
              <a:gd name="connsiteY0" fmla="*/ 150240 h 1502578"/>
              <a:gd name="connsiteX1" fmla="*/ 1663073 w 1862714"/>
              <a:gd name="connsiteY1" fmla="*/ 150240 h 1502578"/>
              <a:gd name="connsiteX2" fmla="*/ 1689199 w 1862714"/>
              <a:gd name="connsiteY2" fmla="*/ 1325897 h 1502578"/>
              <a:gd name="connsiteX3" fmla="*/ 186970 w 1862714"/>
              <a:gd name="connsiteY3" fmla="*/ 1378148 h 1502578"/>
              <a:gd name="connsiteX4" fmla="*/ 186970 w 1862714"/>
              <a:gd name="connsiteY4" fmla="*/ 150240 h 1502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2714" h="1502578">
                <a:moveTo>
                  <a:pt x="186970" y="150240"/>
                </a:moveTo>
                <a:cubicBezTo>
                  <a:pt x="432987" y="-54411"/>
                  <a:pt x="1412702" y="-45703"/>
                  <a:pt x="1663073" y="150240"/>
                </a:cubicBezTo>
                <a:cubicBezTo>
                  <a:pt x="1913444" y="346183"/>
                  <a:pt x="1935216" y="1121246"/>
                  <a:pt x="1689199" y="1325897"/>
                </a:cubicBezTo>
                <a:cubicBezTo>
                  <a:pt x="1443182" y="1530548"/>
                  <a:pt x="439519" y="1569737"/>
                  <a:pt x="186970" y="1378148"/>
                </a:cubicBezTo>
                <a:cubicBezTo>
                  <a:pt x="-65579" y="1186559"/>
                  <a:pt x="-59047" y="354891"/>
                  <a:pt x="186970" y="150240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2" name="Forma libre 31"/>
          <p:cNvSpPr/>
          <p:nvPr/>
        </p:nvSpPr>
        <p:spPr>
          <a:xfrm>
            <a:off x="-1108870" y="1457504"/>
            <a:ext cx="2665541" cy="2222964"/>
          </a:xfrm>
          <a:custGeom>
            <a:avLst/>
            <a:gdLst>
              <a:gd name="connsiteX0" fmla="*/ 18495 w 2665541"/>
              <a:gd name="connsiteY0" fmla="*/ 798821 h 2222964"/>
              <a:gd name="connsiteX1" fmla="*/ 619386 w 2665541"/>
              <a:gd name="connsiteY1" fmla="*/ 2170421 h 2222964"/>
              <a:gd name="connsiteX2" fmla="*/ 2108552 w 2665541"/>
              <a:gd name="connsiteY2" fmla="*/ 1791598 h 2222964"/>
              <a:gd name="connsiteX3" fmla="*/ 2631066 w 2665541"/>
              <a:gd name="connsiteY3" fmla="*/ 419998 h 2222964"/>
              <a:gd name="connsiteX4" fmla="*/ 1246403 w 2665541"/>
              <a:gd name="connsiteY4" fmla="*/ 15049 h 2222964"/>
              <a:gd name="connsiteX5" fmla="*/ 18495 w 2665541"/>
              <a:gd name="connsiteY5" fmla="*/ 798821 h 2222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65541" h="2222964">
                <a:moveTo>
                  <a:pt x="18495" y="798821"/>
                </a:moveTo>
                <a:cubicBezTo>
                  <a:pt x="-86008" y="1158050"/>
                  <a:pt x="271043" y="2004958"/>
                  <a:pt x="619386" y="2170421"/>
                </a:cubicBezTo>
                <a:cubicBezTo>
                  <a:pt x="967729" y="2335884"/>
                  <a:pt x="1773272" y="2083335"/>
                  <a:pt x="2108552" y="1791598"/>
                </a:cubicBezTo>
                <a:cubicBezTo>
                  <a:pt x="2443832" y="1499861"/>
                  <a:pt x="2774757" y="716089"/>
                  <a:pt x="2631066" y="419998"/>
                </a:cubicBezTo>
                <a:cubicBezTo>
                  <a:pt x="2487375" y="123907"/>
                  <a:pt x="1686186" y="-54619"/>
                  <a:pt x="1246403" y="15049"/>
                </a:cubicBezTo>
                <a:cubicBezTo>
                  <a:pt x="806620" y="84717"/>
                  <a:pt x="122998" y="439592"/>
                  <a:pt x="18495" y="798821"/>
                </a:cubicBezTo>
                <a:close/>
              </a:path>
            </a:pathLst>
          </a:cu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Forma libre 32"/>
          <p:cNvSpPr/>
          <p:nvPr/>
        </p:nvSpPr>
        <p:spPr>
          <a:xfrm>
            <a:off x="6069464" y="-1024623"/>
            <a:ext cx="2924486" cy="1947447"/>
          </a:xfrm>
          <a:custGeom>
            <a:avLst/>
            <a:gdLst>
              <a:gd name="connsiteX0" fmla="*/ 389802 w 3366303"/>
              <a:gd name="connsiteY0" fmla="*/ 449573 h 1947447"/>
              <a:gd name="connsiteX1" fmla="*/ 2124473 w 3366303"/>
              <a:gd name="connsiteY1" fmla="*/ 5820 h 1947447"/>
              <a:gd name="connsiteX2" fmla="*/ 3361602 w 3366303"/>
              <a:gd name="connsiteY2" fmla="*/ 758855 h 1947447"/>
              <a:gd name="connsiteX3" fmla="*/ 1680720 w 3366303"/>
              <a:gd name="connsiteY3" fmla="*/ 1942197 h 1947447"/>
              <a:gd name="connsiteX4" fmla="*/ 93967 w 3366303"/>
              <a:gd name="connsiteY4" fmla="*/ 1162267 h 1947447"/>
              <a:gd name="connsiteX5" fmla="*/ 389802 w 3366303"/>
              <a:gd name="connsiteY5" fmla="*/ 449573 h 1947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66303" h="1947447">
                <a:moveTo>
                  <a:pt x="389802" y="449573"/>
                </a:moveTo>
                <a:cubicBezTo>
                  <a:pt x="728220" y="256832"/>
                  <a:pt x="1629173" y="-45727"/>
                  <a:pt x="2124473" y="5820"/>
                </a:cubicBezTo>
                <a:cubicBezTo>
                  <a:pt x="2619773" y="57367"/>
                  <a:pt x="3435561" y="436126"/>
                  <a:pt x="3361602" y="758855"/>
                </a:cubicBezTo>
                <a:cubicBezTo>
                  <a:pt x="3287643" y="1081584"/>
                  <a:pt x="2225326" y="1874962"/>
                  <a:pt x="1680720" y="1942197"/>
                </a:cubicBezTo>
                <a:cubicBezTo>
                  <a:pt x="1136114" y="2009432"/>
                  <a:pt x="306879" y="1413279"/>
                  <a:pt x="93967" y="1162267"/>
                </a:cubicBezTo>
                <a:cubicBezTo>
                  <a:pt x="-118945" y="911255"/>
                  <a:pt x="51384" y="642314"/>
                  <a:pt x="389802" y="449573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redondeado 11"/>
          <p:cNvSpPr/>
          <p:nvPr/>
        </p:nvSpPr>
        <p:spPr>
          <a:xfrm>
            <a:off x="336883" y="369000"/>
            <a:ext cx="11232000" cy="6120000"/>
          </a:xfrm>
          <a:prstGeom prst="round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A9D3D62C-1625-4EF3-8D3D-0F2634AF4F82}"/>
              </a:ext>
            </a:extLst>
          </p:cNvPr>
          <p:cNvSpPr/>
          <p:nvPr/>
        </p:nvSpPr>
        <p:spPr>
          <a:xfrm>
            <a:off x="2650643" y="1877010"/>
            <a:ext cx="683764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Conversión de número </a:t>
            </a:r>
          </a:p>
          <a:p>
            <a:pPr algn="ctr"/>
            <a:r>
              <a:rPr lang="es-E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binario a decimal </a:t>
            </a:r>
          </a:p>
          <a:p>
            <a:pPr algn="ctr"/>
            <a:r>
              <a:rPr lang="es-E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y viceversa</a:t>
            </a:r>
            <a:endParaRPr lang="es-419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60266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tx1"/>
          </a:fgClr>
          <a:bgClr>
            <a:srgbClr val="44D5F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465220" y="413238"/>
            <a:ext cx="11160000" cy="6031524"/>
          </a:xfrm>
          <a:prstGeom prst="rect">
            <a:avLst/>
          </a:prstGeom>
          <a:solidFill>
            <a:schemeClr val="bg1"/>
          </a:solidFill>
          <a:ln w="76200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n>
                <a:solidFill>
                  <a:srgbClr val="44D5F2"/>
                </a:solidFill>
              </a:ln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30806D6-979B-4972-AC86-9591F01A78A8}"/>
              </a:ext>
            </a:extLst>
          </p:cNvPr>
          <p:cNvSpPr txBox="1"/>
          <p:nvPr/>
        </p:nvSpPr>
        <p:spPr>
          <a:xfrm>
            <a:off x="465220" y="413238"/>
            <a:ext cx="10855014" cy="5975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es-419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Transformar el número 577 a número binario</a:t>
            </a:r>
            <a:endParaRPr lang="es-419" b="0" dirty="0">
              <a:effectLst/>
            </a:endParaRPr>
          </a:p>
          <a:p>
            <a:pPr rtl="0">
              <a:spcBef>
                <a:spcPts val="1000"/>
              </a:spcBef>
              <a:spcAft>
                <a:spcPts val="0"/>
              </a:spcAft>
            </a:pPr>
            <a:endParaRPr lang="es-419" b="0" dirty="0">
              <a:effectLst/>
            </a:endParaRPr>
          </a:p>
          <a:p>
            <a:pPr rtl="0">
              <a:spcBef>
                <a:spcPts val="1000"/>
              </a:spcBef>
              <a:spcAft>
                <a:spcPts val="0"/>
              </a:spcAft>
            </a:pPr>
            <a:endParaRPr lang="es-419" dirty="0"/>
          </a:p>
          <a:p>
            <a:pPr rtl="0">
              <a:spcBef>
                <a:spcPts val="1000"/>
              </a:spcBef>
              <a:spcAft>
                <a:spcPts val="0"/>
              </a:spcAft>
            </a:pPr>
            <a:endParaRPr lang="es-419" b="0" dirty="0">
              <a:effectLst/>
            </a:endParaRPr>
          </a:p>
          <a:p>
            <a:pPr rtl="0">
              <a:spcBef>
                <a:spcPts val="1000"/>
              </a:spcBef>
              <a:spcAft>
                <a:spcPts val="0"/>
              </a:spcAft>
            </a:pPr>
            <a:endParaRPr lang="es-419" dirty="0"/>
          </a:p>
          <a:p>
            <a:pPr rtl="0">
              <a:spcBef>
                <a:spcPts val="1000"/>
              </a:spcBef>
              <a:spcAft>
                <a:spcPts val="0"/>
              </a:spcAft>
            </a:pPr>
            <a:endParaRPr lang="es-419" dirty="0"/>
          </a:p>
          <a:p>
            <a:pPr rtl="0">
              <a:spcBef>
                <a:spcPts val="1000"/>
              </a:spcBef>
              <a:spcAft>
                <a:spcPts val="0"/>
              </a:spcAft>
            </a:pPr>
            <a:endParaRPr lang="es-419" b="0" dirty="0">
              <a:effectLst/>
            </a:endParaRPr>
          </a:p>
          <a:p>
            <a:pPr rtl="0">
              <a:spcBef>
                <a:spcPts val="1000"/>
              </a:spcBef>
              <a:spcAft>
                <a:spcPts val="0"/>
              </a:spcAft>
            </a:pPr>
            <a:br>
              <a:rPr lang="es-419" b="0" dirty="0">
                <a:effectLst/>
              </a:rPr>
            </a:br>
            <a:endParaRPr lang="es-419" dirty="0"/>
          </a:p>
          <a:p>
            <a:endParaRPr lang="es-419" dirty="0"/>
          </a:p>
          <a:p>
            <a:endParaRPr lang="es-419" dirty="0"/>
          </a:p>
          <a:p>
            <a:endParaRPr lang="es-419" dirty="0"/>
          </a:p>
          <a:p>
            <a:endParaRPr lang="es-419" dirty="0"/>
          </a:p>
          <a:p>
            <a:endParaRPr lang="es-419" dirty="0"/>
          </a:p>
          <a:p>
            <a:endParaRPr lang="es-419" dirty="0"/>
          </a:p>
          <a:p>
            <a:endParaRPr lang="es-419" dirty="0"/>
          </a:p>
          <a:p>
            <a:br>
              <a:rPr lang="es-419" dirty="0"/>
            </a:b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271766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tx1"/>
          </a:fgClr>
          <a:bgClr>
            <a:srgbClr val="44D5F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465220" y="413238"/>
            <a:ext cx="11160000" cy="6031524"/>
          </a:xfrm>
          <a:prstGeom prst="rect">
            <a:avLst/>
          </a:prstGeom>
          <a:solidFill>
            <a:schemeClr val="bg1"/>
          </a:solidFill>
          <a:ln w="76200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n>
                <a:solidFill>
                  <a:srgbClr val="44D5F2"/>
                </a:solidFill>
              </a:ln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30806D6-979B-4972-AC86-9591F01A78A8}"/>
              </a:ext>
            </a:extLst>
          </p:cNvPr>
          <p:cNvSpPr txBox="1"/>
          <p:nvPr/>
        </p:nvSpPr>
        <p:spPr>
          <a:xfrm>
            <a:off x="465220" y="413238"/>
            <a:ext cx="10855014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es-419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Transformar el número binario 1101011 a número decimal</a:t>
            </a:r>
            <a:endParaRPr lang="es-419" b="0" dirty="0">
              <a:effectLst/>
            </a:endParaRPr>
          </a:p>
          <a:p>
            <a:endParaRPr lang="es-419" dirty="0"/>
          </a:p>
          <a:p>
            <a:endParaRPr lang="es-419" dirty="0"/>
          </a:p>
          <a:p>
            <a:endParaRPr lang="es-419" dirty="0"/>
          </a:p>
          <a:p>
            <a:endParaRPr lang="es-419" dirty="0"/>
          </a:p>
          <a:p>
            <a:endParaRPr lang="es-419" dirty="0"/>
          </a:p>
          <a:p>
            <a:endParaRPr lang="es-419" dirty="0"/>
          </a:p>
          <a:p>
            <a:endParaRPr lang="es-419" dirty="0"/>
          </a:p>
          <a:p>
            <a:endParaRPr lang="es-419" dirty="0"/>
          </a:p>
          <a:p>
            <a:endParaRPr lang="es-419" dirty="0"/>
          </a:p>
          <a:p>
            <a:endParaRPr lang="es-419" dirty="0"/>
          </a:p>
          <a:p>
            <a:endParaRPr lang="es-419" dirty="0"/>
          </a:p>
          <a:p>
            <a:endParaRPr lang="es-419" dirty="0"/>
          </a:p>
          <a:p>
            <a:endParaRPr lang="es-419" dirty="0"/>
          </a:p>
          <a:p>
            <a:endParaRPr lang="es-419" dirty="0"/>
          </a:p>
          <a:p>
            <a:endParaRPr lang="es-419" dirty="0"/>
          </a:p>
          <a:p>
            <a:endParaRPr lang="es-419" dirty="0"/>
          </a:p>
          <a:p>
            <a:endParaRPr lang="es-419" dirty="0"/>
          </a:p>
          <a:p>
            <a:endParaRPr lang="es-419" dirty="0"/>
          </a:p>
          <a:p>
            <a:endParaRPr lang="es-419" dirty="0"/>
          </a:p>
          <a:p>
            <a:br>
              <a:rPr lang="es-419" dirty="0"/>
            </a:b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511499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tx1"/>
          </a:fgClr>
          <a:bgClr>
            <a:srgbClr val="44D5F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465220" y="413238"/>
            <a:ext cx="11160000" cy="6031524"/>
          </a:xfrm>
          <a:prstGeom prst="rect">
            <a:avLst/>
          </a:prstGeom>
          <a:solidFill>
            <a:schemeClr val="bg1"/>
          </a:solidFill>
          <a:ln w="76200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n>
                <a:solidFill>
                  <a:srgbClr val="44D5F2"/>
                </a:solidFill>
              </a:ln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489299C-5E5D-4089-8073-98C1540E5423}"/>
              </a:ext>
            </a:extLst>
          </p:cNvPr>
          <p:cNvSpPr txBox="1"/>
          <p:nvPr/>
        </p:nvSpPr>
        <p:spPr>
          <a:xfrm>
            <a:off x="679938" y="413238"/>
            <a:ext cx="10644554" cy="5116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088ECA"/>
                </a:solidFill>
                <a:latin typeface="Algerian" panose="04020705040A02060702" pitchFamily="82" charset="0"/>
              </a:rPr>
              <a:t>Recordemos</a:t>
            </a:r>
            <a:r>
              <a:rPr lang="es-419" sz="2400" dirty="0">
                <a:solidFill>
                  <a:srgbClr val="088ECA"/>
                </a:solidFill>
                <a:latin typeface="Algerian" panose="04020705040A02060702" pitchFamily="82" charset="0"/>
              </a:rPr>
              <a:t>:</a:t>
            </a:r>
          </a:p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es-419" sz="1800" b="0" i="0" u="none" strike="noStrike" dirty="0">
                <a:solidFill>
                  <a:srgbClr val="666666"/>
                </a:solidFill>
                <a:effectLst/>
                <a:latin typeface="Source Sans Pro" panose="020B0503030403020204" pitchFamily="34" charset="0"/>
              </a:rPr>
              <a:t>Sistema decimal</a:t>
            </a:r>
            <a:endParaRPr lang="es-419" b="0" dirty="0">
              <a:effectLst/>
            </a:endParaRPr>
          </a:p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es-419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 sistema decimal es una técnica de numeración en la que las cantidades se representan utilizando como base aritmética el número diez y sus potencias. Se trata del sistema de uso más común.</a:t>
            </a:r>
            <a:endParaRPr lang="es-419" b="0" dirty="0">
              <a:effectLst/>
            </a:endParaRPr>
          </a:p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es-419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Este sistema utiliza diez dígitos 1, 2, 3, 4, 5, 6, 7, 8, 9 y 0.</a:t>
            </a:r>
            <a:endParaRPr lang="es-419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1300"/>
              </a:spcAft>
            </a:pPr>
            <a:r>
              <a:rPr lang="es-419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Tiene dos características esenciales: es decimal y es posicional.</a:t>
            </a:r>
            <a:endParaRPr lang="es-419" b="0" dirty="0">
              <a:effectLst/>
            </a:endParaRPr>
          </a:p>
          <a:p>
            <a:pPr rtl="0" fontAlgn="base">
              <a:spcBef>
                <a:spcPts val="1300"/>
              </a:spcBef>
              <a:spcAft>
                <a:spcPts val="1300"/>
              </a:spcAft>
              <a:buFont typeface="Arial" panose="020B0604020202020204" pitchFamily="34" charset="0"/>
              <a:buChar char="•"/>
            </a:pPr>
            <a:r>
              <a:rPr lang="es-419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 decimal porque:</a:t>
            </a:r>
          </a:p>
          <a:p>
            <a:pPr marL="457200" rtl="0">
              <a:spcBef>
                <a:spcPts val="1300"/>
              </a:spcBef>
              <a:spcAft>
                <a:spcPts val="1300"/>
              </a:spcAft>
            </a:pPr>
            <a:r>
              <a:rPr lang="es-419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Utilizamos 10 dígitos: 0, 1, 2, 3, 4, 5, 6, 7, 8 y 9</a:t>
            </a:r>
            <a:endParaRPr lang="es-419" b="0" dirty="0">
              <a:effectLst/>
            </a:endParaRPr>
          </a:p>
          <a:p>
            <a:pPr marL="457200" rtl="0">
              <a:spcBef>
                <a:spcPts val="1300"/>
              </a:spcBef>
              <a:spcAft>
                <a:spcPts val="1300"/>
              </a:spcAft>
            </a:pPr>
            <a:r>
              <a:rPr lang="es-419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Agrupamos de 10 en 10</a:t>
            </a:r>
            <a:endParaRPr lang="es-419" b="0" dirty="0">
              <a:effectLst/>
            </a:endParaRPr>
          </a:p>
          <a:p>
            <a:pPr rtl="0" fontAlgn="base">
              <a:spcBef>
                <a:spcPts val="1300"/>
              </a:spcBef>
              <a:spcAft>
                <a:spcPts val="1300"/>
              </a:spcAft>
              <a:buFont typeface="Arial" panose="020B0604020202020204" pitchFamily="34" charset="0"/>
              <a:buChar char="•"/>
            </a:pPr>
            <a:r>
              <a:rPr lang="es-419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 posicional porque el valor de cada cifra en un número depende del lugar que ocupa.</a:t>
            </a:r>
          </a:p>
          <a:p>
            <a:endParaRPr lang="es-E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5126AE7-7BED-4CD6-8CB3-3B81A4F76B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27" t="54681" r="21653" b="26884"/>
          <a:stretch/>
        </p:blipFill>
        <p:spPr bwMode="auto">
          <a:xfrm>
            <a:off x="6361315" y="2729948"/>
            <a:ext cx="5150747" cy="1656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356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D5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465220" y="216290"/>
            <a:ext cx="11160000" cy="6031524"/>
          </a:xfrm>
          <a:prstGeom prst="rect">
            <a:avLst/>
          </a:prstGeom>
          <a:pattFill prst="pct5">
            <a:fgClr>
              <a:srgbClr val="44D5F2"/>
            </a:fgClr>
            <a:bgClr>
              <a:schemeClr val="bg1"/>
            </a:bgClr>
          </a:pattFill>
          <a:ln w="76200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73D7919-3785-4EE1-B09F-E15954E923BD}"/>
              </a:ext>
            </a:extLst>
          </p:cNvPr>
          <p:cNvSpPr txBox="1"/>
          <p:nvPr/>
        </p:nvSpPr>
        <p:spPr>
          <a:xfrm>
            <a:off x="566780" y="610186"/>
            <a:ext cx="5224420" cy="3082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088ECA"/>
                </a:solidFill>
                <a:latin typeface="Algerian" panose="04020705040A02060702" pitchFamily="82" charset="0"/>
              </a:rPr>
              <a:t>Recordemos</a:t>
            </a:r>
            <a:r>
              <a:rPr lang="es-419" sz="2400" dirty="0">
                <a:solidFill>
                  <a:srgbClr val="088ECA"/>
                </a:solidFill>
                <a:latin typeface="Algerian" panose="04020705040A02060702" pitchFamily="82" charset="0"/>
              </a:rPr>
              <a:t>:</a:t>
            </a:r>
          </a:p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es-419" sz="1800" b="0" i="0" u="none" strike="noStrike" dirty="0">
                <a:solidFill>
                  <a:srgbClr val="666666"/>
                </a:solidFill>
                <a:effectLst/>
                <a:latin typeface="Source Sans Pro" panose="020B0503030403020204" pitchFamily="34" charset="0"/>
              </a:rPr>
              <a:t>Sistema binario</a:t>
            </a:r>
            <a:endParaRPr lang="es-419" b="0" dirty="0">
              <a:effectLst/>
            </a:endParaRPr>
          </a:p>
          <a:p>
            <a:r>
              <a:rPr lang="es-419" sz="1800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El sistema binario es un </a:t>
            </a:r>
            <a:r>
              <a:rPr lang="es-419" sz="1800" b="1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sistema de numeración que utiliza 2 símbolos 0 (cero) y 1 (uno), denominados dígitos binarios</a:t>
            </a:r>
            <a:r>
              <a:rPr lang="es-419" sz="1800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. El sistema binario, conocido también como el sistema digital, es usado para la representación de textos, datos y programas ejecutables en dispositivos informáticos.</a:t>
            </a:r>
          </a:p>
          <a:p>
            <a:endParaRPr lang="es-ES" dirty="0"/>
          </a:p>
        </p:txBody>
      </p:sp>
      <p:pic>
        <p:nvPicPr>
          <p:cNvPr id="2053" name="Picture 5">
            <a:extLst>
              <a:ext uri="{FF2B5EF4-FFF2-40B4-BE49-F238E27FC236}">
                <a16:creationId xmlns:a16="http://schemas.microsoft.com/office/drawing/2014/main" id="{9C9B9D88-6ECC-4639-BB11-02BAEDCD77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5" y="870723"/>
            <a:ext cx="3844405" cy="2558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>
            <a:extLst>
              <a:ext uri="{FF2B5EF4-FFF2-40B4-BE49-F238E27FC236}">
                <a16:creationId xmlns:a16="http://schemas.microsoft.com/office/drawing/2014/main" id="{47EB75D8-E620-4EF2-B0F4-333E908C3F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2" t="38878" r="76626" b="49999"/>
          <a:stretch/>
        </p:blipFill>
        <p:spPr bwMode="auto">
          <a:xfrm>
            <a:off x="2883878" y="3890029"/>
            <a:ext cx="2501148" cy="875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81C2BFA-8CB0-4BDA-A4F8-AD97D4ACF655}"/>
              </a:ext>
            </a:extLst>
          </p:cNvPr>
          <p:cNvSpPr txBox="1"/>
          <p:nvPr/>
        </p:nvSpPr>
        <p:spPr>
          <a:xfrm>
            <a:off x="1195754" y="5022166"/>
            <a:ext cx="3938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CA0EF0"/>
                </a:solidFill>
                <a:latin typeface="Algerian" panose="04020705040A02060702" pitchFamily="82" charset="0"/>
              </a:rPr>
              <a:t>¿Cómo convertimos de número decimal a binario? </a:t>
            </a:r>
            <a:endParaRPr lang="es-419" dirty="0">
              <a:solidFill>
                <a:srgbClr val="CA0EF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120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tx1"/>
          </a:fgClr>
          <a:bgClr>
            <a:srgbClr val="CA0EF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465220" y="413238"/>
            <a:ext cx="11160000" cy="6031524"/>
          </a:xfrm>
          <a:prstGeom prst="rect">
            <a:avLst/>
          </a:prstGeom>
          <a:solidFill>
            <a:schemeClr val="bg1"/>
          </a:solidFill>
          <a:ln w="76200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n>
                <a:solidFill>
                  <a:srgbClr val="44D5F2"/>
                </a:solidFill>
              </a:ln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C65B497-A5D9-4D50-9D4C-B25F0ED70D96}"/>
              </a:ext>
            </a:extLst>
          </p:cNvPr>
          <p:cNvSpPr txBox="1"/>
          <p:nvPr/>
        </p:nvSpPr>
        <p:spPr>
          <a:xfrm>
            <a:off x="2153158" y="801748"/>
            <a:ext cx="7784123" cy="24673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1000"/>
              </a:spcBef>
              <a:spcAft>
                <a:spcPts val="0"/>
              </a:spcAft>
            </a:pPr>
            <a:r>
              <a:rPr lang="es-419" sz="2800" b="1" i="0" u="none" strike="noStrike" dirty="0">
                <a:solidFill>
                  <a:srgbClr val="CA0EF0"/>
                </a:solidFill>
                <a:effectLst/>
                <a:latin typeface="Algerian" panose="04020705040A02060702" pitchFamily="82" charset="0"/>
              </a:rPr>
              <a:t>Conversión DE UN NÚMERO DECIMAL A BINARIO</a:t>
            </a:r>
            <a:endParaRPr lang="es-419" sz="2400" b="0" dirty="0">
              <a:solidFill>
                <a:srgbClr val="CA0EF0"/>
              </a:solidFill>
              <a:effectLst/>
              <a:latin typeface="Algerian" panose="04020705040A02060702" pitchFamily="82" charset="0"/>
            </a:endParaRPr>
          </a:p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es-419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Convertir un número decimal a binario es muy sencillo: basta con realizar divisiones sucesivas entre 2 y escribir los residuos obtenidos en cada división en orden inverso al que han sido obtenidos.</a:t>
            </a:r>
            <a:endParaRPr lang="es-419" b="0" dirty="0">
              <a:effectLst/>
            </a:endParaRPr>
          </a:p>
          <a:p>
            <a:br>
              <a:rPr lang="es-419" dirty="0"/>
            </a:br>
            <a:endParaRPr lang="es-419" dirty="0"/>
          </a:p>
        </p:txBody>
      </p:sp>
      <p:pic>
        <p:nvPicPr>
          <p:cNvPr id="4098" name="Picture 2" descr="Cómo Convertir un Número Decimal a Binario - YouTube">
            <a:extLst>
              <a:ext uri="{FF2B5EF4-FFF2-40B4-BE49-F238E27FC236}">
                <a16:creationId xmlns:a16="http://schemas.microsoft.com/office/drawing/2014/main" id="{7BBB2CB8-65A5-49E8-A974-C5588810BC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49" y="3657600"/>
            <a:ext cx="3675725" cy="2058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927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4000">
              <a:srgbClr val="7F7F7F"/>
            </a:gs>
            <a:gs pos="0">
              <a:srgbClr val="E072F6"/>
            </a:gs>
            <a:gs pos="100000">
              <a:srgbClr val="8AD7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465220" y="413238"/>
            <a:ext cx="11160000" cy="6031524"/>
          </a:xfrm>
          <a:prstGeom prst="rect">
            <a:avLst/>
          </a:prstGeom>
          <a:solidFill>
            <a:schemeClr val="bg1"/>
          </a:solidFill>
          <a:ln w="76200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n>
                <a:solidFill>
                  <a:srgbClr val="44D5F2"/>
                </a:solidFill>
              </a:ln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F1DE3AA-DCE6-482C-8200-72E7A987A342}"/>
              </a:ext>
            </a:extLst>
          </p:cNvPr>
          <p:cNvSpPr txBox="1"/>
          <p:nvPr/>
        </p:nvSpPr>
        <p:spPr>
          <a:xfrm>
            <a:off x="566780" y="660424"/>
            <a:ext cx="10851497" cy="13285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es-419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Ejemplo: </a:t>
            </a:r>
            <a:endParaRPr lang="es-419" b="0" dirty="0">
              <a:effectLst/>
            </a:endParaRPr>
          </a:p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es-419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Transformar el número decimal 257 a número binario</a:t>
            </a:r>
            <a:endParaRPr lang="es-419" b="0" dirty="0">
              <a:effectLst/>
            </a:endParaRPr>
          </a:p>
          <a:p>
            <a:br>
              <a:rPr lang="es-419" dirty="0"/>
            </a:b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254509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4000">
              <a:srgbClr val="7F7F7F"/>
            </a:gs>
            <a:gs pos="0">
              <a:srgbClr val="E072F6"/>
            </a:gs>
            <a:gs pos="100000">
              <a:srgbClr val="8AD7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465220" y="413238"/>
            <a:ext cx="11160000" cy="6031524"/>
          </a:xfrm>
          <a:prstGeom prst="rect">
            <a:avLst/>
          </a:prstGeom>
          <a:solidFill>
            <a:schemeClr val="bg1"/>
          </a:solidFill>
          <a:ln w="76200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n>
                <a:solidFill>
                  <a:srgbClr val="44D5F2"/>
                </a:solidFill>
              </a:ln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F1DE3AA-DCE6-482C-8200-72E7A987A342}"/>
              </a:ext>
            </a:extLst>
          </p:cNvPr>
          <p:cNvSpPr txBox="1"/>
          <p:nvPr/>
        </p:nvSpPr>
        <p:spPr>
          <a:xfrm>
            <a:off x="566780" y="660424"/>
            <a:ext cx="10851497" cy="7745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es-419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Ejemplo: </a:t>
            </a:r>
            <a:endParaRPr lang="es-419" b="0" dirty="0">
              <a:effectLst/>
            </a:endParaRPr>
          </a:p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es-419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Transformar el número decimal 257 a número binario</a:t>
            </a:r>
            <a:endParaRPr lang="es-419" b="0" dirty="0">
              <a:effectLst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9B52FA5-3AC1-46C1-AFCB-94531416885C}"/>
              </a:ext>
            </a:extLst>
          </p:cNvPr>
          <p:cNvSpPr txBox="1"/>
          <p:nvPr/>
        </p:nvSpPr>
        <p:spPr>
          <a:xfrm>
            <a:off x="1012874" y="1814732"/>
            <a:ext cx="89329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2 5 7     2</a:t>
            </a:r>
          </a:p>
          <a:p>
            <a:r>
              <a:rPr lang="es-ES" sz="2400" dirty="0"/>
              <a:t>2          1 2 8       2</a:t>
            </a:r>
          </a:p>
          <a:p>
            <a:r>
              <a:rPr lang="es-ES" sz="2400" dirty="0"/>
              <a:t>0 5       1 2         6 4         2</a:t>
            </a:r>
          </a:p>
          <a:p>
            <a:r>
              <a:rPr lang="es-ES" sz="2400" dirty="0"/>
              <a:t>   4           0 8     6          3 2         2</a:t>
            </a:r>
          </a:p>
          <a:p>
            <a:r>
              <a:rPr lang="es-ES" sz="2400" dirty="0"/>
              <a:t>   1 7           8     0 4       2           1 6        2</a:t>
            </a:r>
          </a:p>
          <a:p>
            <a:r>
              <a:rPr lang="es-ES" sz="2400" dirty="0"/>
              <a:t>      1           0         4       1 2       1 6        8          2</a:t>
            </a:r>
          </a:p>
          <a:p>
            <a:r>
              <a:rPr lang="es-ES" sz="2400" dirty="0"/>
              <a:t>                              0        1 2        0          8          4         2</a:t>
            </a:r>
          </a:p>
          <a:p>
            <a:r>
              <a:rPr lang="es-ES" sz="2400" dirty="0"/>
              <a:t>                                          0                      0          4         2           2</a:t>
            </a:r>
          </a:p>
          <a:p>
            <a:r>
              <a:rPr lang="es-419" sz="2400" dirty="0"/>
              <a:t>                                                                              0         2           1</a:t>
            </a:r>
          </a:p>
          <a:p>
            <a:r>
              <a:rPr lang="es-419" sz="2400" dirty="0"/>
              <a:t>                                                                                         0</a:t>
            </a:r>
          </a:p>
          <a:p>
            <a:endParaRPr lang="es-419" sz="2400" dirty="0"/>
          </a:p>
          <a:p>
            <a:r>
              <a:rPr lang="es-419" sz="2400" dirty="0"/>
              <a:t>Número binario: 1 0 0 0 0 0 0 0 1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8222745D-CA07-4DFD-BB1C-DB18A325937E}"/>
              </a:ext>
            </a:extLst>
          </p:cNvPr>
          <p:cNvCxnSpPr/>
          <p:nvPr/>
        </p:nvCxnSpPr>
        <p:spPr>
          <a:xfrm>
            <a:off x="1814732" y="1814732"/>
            <a:ext cx="0" cy="43609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EC9BCA48-0A06-4638-ACEB-538FD68A7E38}"/>
              </a:ext>
            </a:extLst>
          </p:cNvPr>
          <p:cNvCxnSpPr/>
          <p:nvPr/>
        </p:nvCxnSpPr>
        <p:spPr>
          <a:xfrm>
            <a:off x="1814732" y="2250831"/>
            <a:ext cx="85813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1253C229-AB4A-47DD-BCB6-2452F0EC38F5}"/>
              </a:ext>
            </a:extLst>
          </p:cNvPr>
          <p:cNvCxnSpPr/>
          <p:nvPr/>
        </p:nvCxnSpPr>
        <p:spPr>
          <a:xfrm>
            <a:off x="1012874" y="2589303"/>
            <a:ext cx="39389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D6C8BECE-2761-457F-B7AC-3EF6D6CD7FD8}"/>
              </a:ext>
            </a:extLst>
          </p:cNvPr>
          <p:cNvCxnSpPr/>
          <p:nvPr/>
        </p:nvCxnSpPr>
        <p:spPr>
          <a:xfrm>
            <a:off x="1209821" y="3276276"/>
            <a:ext cx="39389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21135FB6-1ECD-4569-9A38-E02882D92D97}"/>
              </a:ext>
            </a:extLst>
          </p:cNvPr>
          <p:cNvCxnSpPr/>
          <p:nvPr/>
        </p:nvCxnSpPr>
        <p:spPr>
          <a:xfrm>
            <a:off x="2672862" y="2250831"/>
            <a:ext cx="0" cy="43609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91082542-4060-4589-907D-26EF306A89B4}"/>
              </a:ext>
            </a:extLst>
          </p:cNvPr>
          <p:cNvCxnSpPr/>
          <p:nvPr/>
        </p:nvCxnSpPr>
        <p:spPr>
          <a:xfrm>
            <a:off x="2672862" y="2589303"/>
            <a:ext cx="85813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01E91CD9-8674-4118-9086-FF126F2E4B8D}"/>
              </a:ext>
            </a:extLst>
          </p:cNvPr>
          <p:cNvCxnSpPr/>
          <p:nvPr/>
        </p:nvCxnSpPr>
        <p:spPr>
          <a:xfrm>
            <a:off x="2046849" y="2938651"/>
            <a:ext cx="39389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286708C7-44D8-4DC3-A2A9-15BFAF9F50EA}"/>
              </a:ext>
            </a:extLst>
          </p:cNvPr>
          <p:cNvCxnSpPr/>
          <p:nvPr/>
        </p:nvCxnSpPr>
        <p:spPr>
          <a:xfrm>
            <a:off x="2278967" y="3662072"/>
            <a:ext cx="39389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8D6B281-4659-4B0D-A425-9115E2701235}"/>
              </a:ext>
            </a:extLst>
          </p:cNvPr>
          <p:cNvCxnSpPr/>
          <p:nvPr/>
        </p:nvCxnSpPr>
        <p:spPr>
          <a:xfrm>
            <a:off x="3530992" y="2589303"/>
            <a:ext cx="0" cy="43609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DEF744CC-A71A-4A08-9D14-484D522821F8}"/>
              </a:ext>
            </a:extLst>
          </p:cNvPr>
          <p:cNvCxnSpPr/>
          <p:nvPr/>
        </p:nvCxnSpPr>
        <p:spPr>
          <a:xfrm>
            <a:off x="3530992" y="2909019"/>
            <a:ext cx="85813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4EC66825-9D53-4052-8F6A-FAFC6E40CBB4}"/>
              </a:ext>
            </a:extLst>
          </p:cNvPr>
          <p:cNvCxnSpPr/>
          <p:nvPr/>
        </p:nvCxnSpPr>
        <p:spPr>
          <a:xfrm>
            <a:off x="2904979" y="3286502"/>
            <a:ext cx="39389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C47CA79F-FA2A-438F-8E3E-5EB0CC86333F}"/>
              </a:ext>
            </a:extLst>
          </p:cNvPr>
          <p:cNvCxnSpPr/>
          <p:nvPr/>
        </p:nvCxnSpPr>
        <p:spPr>
          <a:xfrm>
            <a:off x="3101926" y="4005451"/>
            <a:ext cx="39389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E820B6C6-5D16-4069-ACB2-5C687C2B077B}"/>
              </a:ext>
            </a:extLst>
          </p:cNvPr>
          <p:cNvCxnSpPr/>
          <p:nvPr/>
        </p:nvCxnSpPr>
        <p:spPr>
          <a:xfrm>
            <a:off x="4389122" y="2909019"/>
            <a:ext cx="0" cy="43609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1F685482-F238-4259-9961-0AF0BAA46E9F}"/>
              </a:ext>
            </a:extLst>
          </p:cNvPr>
          <p:cNvCxnSpPr/>
          <p:nvPr/>
        </p:nvCxnSpPr>
        <p:spPr>
          <a:xfrm>
            <a:off x="4389122" y="3253029"/>
            <a:ext cx="85813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3623918E-83E8-4720-ADBA-1CB2C63B4C02}"/>
              </a:ext>
            </a:extLst>
          </p:cNvPr>
          <p:cNvCxnSpPr/>
          <p:nvPr/>
        </p:nvCxnSpPr>
        <p:spPr>
          <a:xfrm>
            <a:off x="3753731" y="3662072"/>
            <a:ext cx="39389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9AD84826-5A19-4AFB-80ED-3A140DE1983A}"/>
              </a:ext>
            </a:extLst>
          </p:cNvPr>
          <p:cNvCxnSpPr/>
          <p:nvPr/>
        </p:nvCxnSpPr>
        <p:spPr>
          <a:xfrm>
            <a:off x="3781867" y="4437708"/>
            <a:ext cx="39389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51B2FE10-73A8-46D3-97A9-D6B8321AAA75}"/>
              </a:ext>
            </a:extLst>
          </p:cNvPr>
          <p:cNvCxnSpPr/>
          <p:nvPr/>
        </p:nvCxnSpPr>
        <p:spPr>
          <a:xfrm>
            <a:off x="5244909" y="3253029"/>
            <a:ext cx="0" cy="43609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6F68ABF3-96AD-43AC-823F-A34DC10D6BBD}"/>
              </a:ext>
            </a:extLst>
          </p:cNvPr>
          <p:cNvCxnSpPr/>
          <p:nvPr/>
        </p:nvCxnSpPr>
        <p:spPr>
          <a:xfrm>
            <a:off x="5237870" y="3662072"/>
            <a:ext cx="85813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6B150EAA-CD9E-4B42-AFF3-5B9AAC675277}"/>
              </a:ext>
            </a:extLst>
          </p:cNvPr>
          <p:cNvCxnSpPr/>
          <p:nvPr/>
        </p:nvCxnSpPr>
        <p:spPr>
          <a:xfrm>
            <a:off x="4621239" y="4005451"/>
            <a:ext cx="39389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C54F635B-437C-4350-A947-CFF48D016FC3}"/>
              </a:ext>
            </a:extLst>
          </p:cNvPr>
          <p:cNvCxnSpPr/>
          <p:nvPr/>
        </p:nvCxnSpPr>
        <p:spPr>
          <a:xfrm>
            <a:off x="6091315" y="3662072"/>
            <a:ext cx="0" cy="43609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3245B6F7-D6C8-4249-9164-76380331099F}"/>
              </a:ext>
            </a:extLst>
          </p:cNvPr>
          <p:cNvCxnSpPr/>
          <p:nvPr/>
        </p:nvCxnSpPr>
        <p:spPr>
          <a:xfrm>
            <a:off x="6091315" y="4098171"/>
            <a:ext cx="85813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EF5C4049-39AA-404F-B34F-8F494E5E0BFD}"/>
              </a:ext>
            </a:extLst>
          </p:cNvPr>
          <p:cNvCxnSpPr/>
          <p:nvPr/>
        </p:nvCxnSpPr>
        <p:spPr>
          <a:xfrm>
            <a:off x="5479366" y="4437708"/>
            <a:ext cx="39389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3C7CB078-B374-4730-92FF-675D944DF4FE}"/>
              </a:ext>
            </a:extLst>
          </p:cNvPr>
          <p:cNvCxnSpPr/>
          <p:nvPr/>
        </p:nvCxnSpPr>
        <p:spPr>
          <a:xfrm>
            <a:off x="6949445" y="4098171"/>
            <a:ext cx="0" cy="43609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E2332387-7ABE-4154-B3D5-5A96E025D00D}"/>
              </a:ext>
            </a:extLst>
          </p:cNvPr>
          <p:cNvCxnSpPr/>
          <p:nvPr/>
        </p:nvCxnSpPr>
        <p:spPr>
          <a:xfrm>
            <a:off x="6949445" y="4437708"/>
            <a:ext cx="85813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2741330A-37FB-48AE-BEA3-BA2C2DD242B0}"/>
              </a:ext>
            </a:extLst>
          </p:cNvPr>
          <p:cNvCxnSpPr/>
          <p:nvPr/>
        </p:nvCxnSpPr>
        <p:spPr>
          <a:xfrm>
            <a:off x="6299986" y="4787055"/>
            <a:ext cx="39389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D1DD8F7C-86ED-4B63-A953-2D005557B29C}"/>
              </a:ext>
            </a:extLst>
          </p:cNvPr>
          <p:cNvCxnSpPr/>
          <p:nvPr/>
        </p:nvCxnSpPr>
        <p:spPr>
          <a:xfrm>
            <a:off x="7807575" y="4437708"/>
            <a:ext cx="0" cy="43609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401B8C40-D9F0-42DF-B775-58875BB964FB}"/>
              </a:ext>
            </a:extLst>
          </p:cNvPr>
          <p:cNvCxnSpPr/>
          <p:nvPr/>
        </p:nvCxnSpPr>
        <p:spPr>
          <a:xfrm>
            <a:off x="7807575" y="4787055"/>
            <a:ext cx="85813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DE228F23-9A1C-4641-B2E0-F5EED49718AB}"/>
              </a:ext>
            </a:extLst>
          </p:cNvPr>
          <p:cNvCxnSpPr/>
          <p:nvPr/>
        </p:nvCxnSpPr>
        <p:spPr>
          <a:xfrm>
            <a:off x="6984615" y="5150470"/>
            <a:ext cx="39389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82BCCF03-80A3-4390-89D5-129958EF4F6B}"/>
              </a:ext>
            </a:extLst>
          </p:cNvPr>
          <p:cNvCxnSpPr>
            <a:cxnSpLocks/>
          </p:cNvCxnSpPr>
          <p:nvPr/>
        </p:nvCxnSpPr>
        <p:spPr>
          <a:xfrm>
            <a:off x="1350496" y="4098171"/>
            <a:ext cx="506437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5DB043E6-2CEC-435E-8E76-9A7CD3560B70}"/>
              </a:ext>
            </a:extLst>
          </p:cNvPr>
          <p:cNvCxnSpPr>
            <a:cxnSpLocks/>
          </p:cNvCxnSpPr>
          <p:nvPr/>
        </p:nvCxnSpPr>
        <p:spPr>
          <a:xfrm>
            <a:off x="1350495" y="3662072"/>
            <a:ext cx="506437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ED44D94E-1949-41FC-A283-1107E071B462}"/>
              </a:ext>
            </a:extLst>
          </p:cNvPr>
          <p:cNvCxnSpPr/>
          <p:nvPr/>
        </p:nvCxnSpPr>
        <p:spPr>
          <a:xfrm>
            <a:off x="1350496" y="3662072"/>
            <a:ext cx="0" cy="436099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C71AD408-26F1-44BE-B76C-BF83108D55BC}"/>
              </a:ext>
            </a:extLst>
          </p:cNvPr>
          <p:cNvCxnSpPr/>
          <p:nvPr/>
        </p:nvCxnSpPr>
        <p:spPr>
          <a:xfrm>
            <a:off x="1856932" y="3657165"/>
            <a:ext cx="0" cy="436099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46EB71DC-9159-4D04-99B6-64D3FA38C216}"/>
              </a:ext>
            </a:extLst>
          </p:cNvPr>
          <p:cNvCxnSpPr>
            <a:cxnSpLocks/>
          </p:cNvCxnSpPr>
          <p:nvPr/>
        </p:nvCxnSpPr>
        <p:spPr>
          <a:xfrm>
            <a:off x="2243797" y="4125227"/>
            <a:ext cx="506437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E9EB1773-1C64-4D72-BBD4-B93E4D46FDD3}"/>
              </a:ext>
            </a:extLst>
          </p:cNvPr>
          <p:cNvCxnSpPr>
            <a:cxnSpLocks/>
          </p:cNvCxnSpPr>
          <p:nvPr/>
        </p:nvCxnSpPr>
        <p:spPr>
          <a:xfrm>
            <a:off x="2243796" y="3689128"/>
            <a:ext cx="506437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ABAF4FB5-177B-4520-855A-9E68FE665221}"/>
              </a:ext>
            </a:extLst>
          </p:cNvPr>
          <p:cNvCxnSpPr/>
          <p:nvPr/>
        </p:nvCxnSpPr>
        <p:spPr>
          <a:xfrm>
            <a:off x="2243797" y="3689128"/>
            <a:ext cx="0" cy="436099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7F1DF90D-570D-4DC1-949B-679B73797C6B}"/>
              </a:ext>
            </a:extLst>
          </p:cNvPr>
          <p:cNvCxnSpPr/>
          <p:nvPr/>
        </p:nvCxnSpPr>
        <p:spPr>
          <a:xfrm>
            <a:off x="2750233" y="3684221"/>
            <a:ext cx="0" cy="436099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DB4CD05A-6A24-4234-9C32-DBBBA29535A8}"/>
              </a:ext>
            </a:extLst>
          </p:cNvPr>
          <p:cNvCxnSpPr>
            <a:cxnSpLocks/>
          </p:cNvCxnSpPr>
          <p:nvPr/>
        </p:nvCxnSpPr>
        <p:spPr>
          <a:xfrm>
            <a:off x="2989385" y="4503355"/>
            <a:ext cx="506437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C2612661-FBC9-4BFF-888C-D27E7A528FE8}"/>
              </a:ext>
            </a:extLst>
          </p:cNvPr>
          <p:cNvCxnSpPr>
            <a:cxnSpLocks/>
          </p:cNvCxnSpPr>
          <p:nvPr/>
        </p:nvCxnSpPr>
        <p:spPr>
          <a:xfrm>
            <a:off x="2989384" y="4067256"/>
            <a:ext cx="506437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09B55471-BBC7-4D61-8A5E-4E90964AF5CE}"/>
              </a:ext>
            </a:extLst>
          </p:cNvPr>
          <p:cNvCxnSpPr/>
          <p:nvPr/>
        </p:nvCxnSpPr>
        <p:spPr>
          <a:xfrm>
            <a:off x="2989385" y="4067256"/>
            <a:ext cx="0" cy="436099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DF217048-046D-4DBA-AE0D-12EB13E31712}"/>
              </a:ext>
            </a:extLst>
          </p:cNvPr>
          <p:cNvCxnSpPr/>
          <p:nvPr/>
        </p:nvCxnSpPr>
        <p:spPr>
          <a:xfrm>
            <a:off x="3495821" y="4062349"/>
            <a:ext cx="0" cy="436099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E8DD5EAE-4FB0-4B4A-9857-1407B3CD6EFF}"/>
              </a:ext>
            </a:extLst>
          </p:cNvPr>
          <p:cNvCxnSpPr>
            <a:cxnSpLocks/>
          </p:cNvCxnSpPr>
          <p:nvPr/>
        </p:nvCxnSpPr>
        <p:spPr>
          <a:xfrm>
            <a:off x="3781868" y="4873807"/>
            <a:ext cx="506437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65DE2EAB-BE8C-45B4-81D2-BF024221265B}"/>
              </a:ext>
            </a:extLst>
          </p:cNvPr>
          <p:cNvCxnSpPr>
            <a:cxnSpLocks/>
          </p:cNvCxnSpPr>
          <p:nvPr/>
        </p:nvCxnSpPr>
        <p:spPr>
          <a:xfrm>
            <a:off x="3781867" y="4437708"/>
            <a:ext cx="506437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15957731-B9DF-4884-8C6B-BAFF2EDD5FA1}"/>
              </a:ext>
            </a:extLst>
          </p:cNvPr>
          <p:cNvCxnSpPr/>
          <p:nvPr/>
        </p:nvCxnSpPr>
        <p:spPr>
          <a:xfrm>
            <a:off x="3781868" y="4437708"/>
            <a:ext cx="0" cy="436099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5BE4D3AE-F40E-4D81-AA55-A271AA9BDF97}"/>
              </a:ext>
            </a:extLst>
          </p:cNvPr>
          <p:cNvCxnSpPr/>
          <p:nvPr/>
        </p:nvCxnSpPr>
        <p:spPr>
          <a:xfrm>
            <a:off x="4288304" y="4432801"/>
            <a:ext cx="0" cy="436099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B112F6C0-4890-4135-939F-7C6C2B1A5204}"/>
              </a:ext>
            </a:extLst>
          </p:cNvPr>
          <p:cNvCxnSpPr>
            <a:cxnSpLocks/>
          </p:cNvCxnSpPr>
          <p:nvPr/>
        </p:nvCxnSpPr>
        <p:spPr>
          <a:xfrm>
            <a:off x="4621240" y="4498448"/>
            <a:ext cx="506437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24B47BF2-D8B9-4FE3-A084-D2FC0956F2C8}"/>
              </a:ext>
            </a:extLst>
          </p:cNvPr>
          <p:cNvCxnSpPr>
            <a:cxnSpLocks/>
          </p:cNvCxnSpPr>
          <p:nvPr/>
        </p:nvCxnSpPr>
        <p:spPr>
          <a:xfrm>
            <a:off x="4621239" y="4062349"/>
            <a:ext cx="506437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14F91167-FB26-425B-B768-C51C1A819B7E}"/>
              </a:ext>
            </a:extLst>
          </p:cNvPr>
          <p:cNvCxnSpPr/>
          <p:nvPr/>
        </p:nvCxnSpPr>
        <p:spPr>
          <a:xfrm>
            <a:off x="4621240" y="4062349"/>
            <a:ext cx="0" cy="436099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DA86393A-F3E9-4C32-A311-5CA73B57E547}"/>
              </a:ext>
            </a:extLst>
          </p:cNvPr>
          <p:cNvCxnSpPr/>
          <p:nvPr/>
        </p:nvCxnSpPr>
        <p:spPr>
          <a:xfrm>
            <a:off x="5127676" y="4057442"/>
            <a:ext cx="0" cy="436099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276A5B36-DD6B-4881-BD77-88E8DBCD52C3}"/>
              </a:ext>
            </a:extLst>
          </p:cNvPr>
          <p:cNvCxnSpPr>
            <a:cxnSpLocks/>
          </p:cNvCxnSpPr>
          <p:nvPr/>
        </p:nvCxnSpPr>
        <p:spPr>
          <a:xfrm>
            <a:off x="5462951" y="4868900"/>
            <a:ext cx="506437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52E79525-936F-461E-875D-966F824EA28F}"/>
              </a:ext>
            </a:extLst>
          </p:cNvPr>
          <p:cNvCxnSpPr>
            <a:cxnSpLocks/>
          </p:cNvCxnSpPr>
          <p:nvPr/>
        </p:nvCxnSpPr>
        <p:spPr>
          <a:xfrm>
            <a:off x="5462950" y="4432801"/>
            <a:ext cx="506437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A5C78A40-F569-4E83-9915-6B086711A401}"/>
              </a:ext>
            </a:extLst>
          </p:cNvPr>
          <p:cNvCxnSpPr/>
          <p:nvPr/>
        </p:nvCxnSpPr>
        <p:spPr>
          <a:xfrm>
            <a:off x="5462951" y="4432801"/>
            <a:ext cx="0" cy="436099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21E4BAC0-63B8-4CD0-842D-3901E2841208}"/>
              </a:ext>
            </a:extLst>
          </p:cNvPr>
          <p:cNvCxnSpPr/>
          <p:nvPr/>
        </p:nvCxnSpPr>
        <p:spPr>
          <a:xfrm>
            <a:off x="5969387" y="4427894"/>
            <a:ext cx="0" cy="436099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EDF05E23-54B6-4E47-9E6A-8EB7EFE2CA9F}"/>
              </a:ext>
            </a:extLst>
          </p:cNvPr>
          <p:cNvCxnSpPr>
            <a:cxnSpLocks/>
          </p:cNvCxnSpPr>
          <p:nvPr/>
        </p:nvCxnSpPr>
        <p:spPr>
          <a:xfrm>
            <a:off x="6267162" y="5223154"/>
            <a:ext cx="506437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6A3CC8D4-A211-4F2E-B0B5-7AD3E0EB2DCE}"/>
              </a:ext>
            </a:extLst>
          </p:cNvPr>
          <p:cNvCxnSpPr>
            <a:cxnSpLocks/>
          </p:cNvCxnSpPr>
          <p:nvPr/>
        </p:nvCxnSpPr>
        <p:spPr>
          <a:xfrm>
            <a:off x="6267161" y="4787055"/>
            <a:ext cx="506437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5E040980-B934-4F29-B005-877A4228D06C}"/>
              </a:ext>
            </a:extLst>
          </p:cNvPr>
          <p:cNvCxnSpPr/>
          <p:nvPr/>
        </p:nvCxnSpPr>
        <p:spPr>
          <a:xfrm>
            <a:off x="6267162" y="4787055"/>
            <a:ext cx="0" cy="436099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C53B065D-2D01-4C64-AB79-4028883DFF00}"/>
              </a:ext>
            </a:extLst>
          </p:cNvPr>
          <p:cNvCxnSpPr/>
          <p:nvPr/>
        </p:nvCxnSpPr>
        <p:spPr>
          <a:xfrm>
            <a:off x="6773598" y="4782148"/>
            <a:ext cx="0" cy="436099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6770C9FF-A1DC-4D90-AB0F-A069FB8C9B90}"/>
              </a:ext>
            </a:extLst>
          </p:cNvPr>
          <p:cNvCxnSpPr>
            <a:cxnSpLocks/>
          </p:cNvCxnSpPr>
          <p:nvPr/>
        </p:nvCxnSpPr>
        <p:spPr>
          <a:xfrm>
            <a:off x="6984616" y="5586569"/>
            <a:ext cx="506437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52326BDC-50D0-4B5E-9315-0D25F95DA487}"/>
              </a:ext>
            </a:extLst>
          </p:cNvPr>
          <p:cNvCxnSpPr>
            <a:cxnSpLocks/>
          </p:cNvCxnSpPr>
          <p:nvPr/>
        </p:nvCxnSpPr>
        <p:spPr>
          <a:xfrm>
            <a:off x="6984615" y="5150470"/>
            <a:ext cx="506437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2" name="Conector recto 71">
            <a:extLst>
              <a:ext uri="{FF2B5EF4-FFF2-40B4-BE49-F238E27FC236}">
                <a16:creationId xmlns:a16="http://schemas.microsoft.com/office/drawing/2014/main" id="{BFA65B8E-7066-4412-98A7-6D1081B451A2}"/>
              </a:ext>
            </a:extLst>
          </p:cNvPr>
          <p:cNvCxnSpPr/>
          <p:nvPr/>
        </p:nvCxnSpPr>
        <p:spPr>
          <a:xfrm>
            <a:off x="6984616" y="5150470"/>
            <a:ext cx="0" cy="436099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id="{9A41E53E-03FE-41E6-B495-06AAA75BF67B}"/>
              </a:ext>
            </a:extLst>
          </p:cNvPr>
          <p:cNvCxnSpPr/>
          <p:nvPr/>
        </p:nvCxnSpPr>
        <p:spPr>
          <a:xfrm>
            <a:off x="7491052" y="5145563"/>
            <a:ext cx="0" cy="436099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id="{650DC9A4-15BC-4086-8AB0-ED36A6A891A2}"/>
              </a:ext>
            </a:extLst>
          </p:cNvPr>
          <p:cNvCxnSpPr>
            <a:cxnSpLocks/>
          </p:cNvCxnSpPr>
          <p:nvPr/>
        </p:nvCxnSpPr>
        <p:spPr>
          <a:xfrm>
            <a:off x="7882601" y="5178171"/>
            <a:ext cx="506437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id="{DE3EB942-5429-4BB2-B549-86FFF374D96F}"/>
              </a:ext>
            </a:extLst>
          </p:cNvPr>
          <p:cNvCxnSpPr>
            <a:cxnSpLocks/>
          </p:cNvCxnSpPr>
          <p:nvPr/>
        </p:nvCxnSpPr>
        <p:spPr>
          <a:xfrm>
            <a:off x="7882600" y="4742072"/>
            <a:ext cx="506437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F5D6EBF8-98F7-43D5-872C-29B0C4A00E3D}"/>
              </a:ext>
            </a:extLst>
          </p:cNvPr>
          <p:cNvCxnSpPr/>
          <p:nvPr/>
        </p:nvCxnSpPr>
        <p:spPr>
          <a:xfrm>
            <a:off x="7882601" y="4742072"/>
            <a:ext cx="0" cy="436099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7592A7C3-6636-462D-ADD0-DC118C1F6710}"/>
              </a:ext>
            </a:extLst>
          </p:cNvPr>
          <p:cNvCxnSpPr/>
          <p:nvPr/>
        </p:nvCxnSpPr>
        <p:spPr>
          <a:xfrm>
            <a:off x="8389037" y="4737165"/>
            <a:ext cx="0" cy="436099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881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bg1"/>
          </a:fgClr>
          <a:bgClr>
            <a:srgbClr val="7F7F7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465220" y="413238"/>
            <a:ext cx="11160000" cy="6031524"/>
          </a:xfrm>
          <a:prstGeom prst="rect">
            <a:avLst/>
          </a:prstGeom>
          <a:solidFill>
            <a:schemeClr val="bg1"/>
          </a:solidFill>
          <a:ln w="76200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n>
                <a:solidFill>
                  <a:srgbClr val="44D5F2"/>
                </a:solidFill>
              </a:ln>
            </a:endParaRPr>
          </a:p>
        </p:txBody>
      </p:sp>
      <p:pic>
        <p:nvPicPr>
          <p:cNvPr id="3074" name="Picture 2" descr="Conversor numérico BINARIO a DECIMAL | Cual es mi IP online - Como saber  cual es mi IP privada y publica.">
            <a:extLst>
              <a:ext uri="{FF2B5EF4-FFF2-40B4-BE49-F238E27FC236}">
                <a16:creationId xmlns:a16="http://schemas.microsoft.com/office/drawing/2014/main" id="{C5FF2A9F-1DAF-4F4D-B660-B3EE6C58B7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158" y="3103602"/>
            <a:ext cx="8539103" cy="2601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3E1B5AEC-918D-40AC-8456-35AE8741824D}"/>
              </a:ext>
            </a:extLst>
          </p:cNvPr>
          <p:cNvSpPr txBox="1"/>
          <p:nvPr/>
        </p:nvSpPr>
        <p:spPr>
          <a:xfrm>
            <a:off x="2153158" y="801748"/>
            <a:ext cx="7784123" cy="19133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1000"/>
              </a:spcBef>
              <a:spcAft>
                <a:spcPts val="0"/>
              </a:spcAft>
            </a:pPr>
            <a:r>
              <a:rPr lang="es-419" sz="2800" b="1" i="0" u="none" strike="noStrike" dirty="0">
                <a:solidFill>
                  <a:srgbClr val="088ECA"/>
                </a:solidFill>
                <a:effectLst/>
                <a:latin typeface="Algerian" panose="04020705040A02060702" pitchFamily="82" charset="0"/>
              </a:rPr>
              <a:t>Conversión DE UN NÚMERO BINARIO A DECIMAL</a:t>
            </a:r>
            <a:endParaRPr lang="es-419" sz="2400" b="0" dirty="0">
              <a:solidFill>
                <a:srgbClr val="088ECA"/>
              </a:solidFill>
              <a:effectLst/>
              <a:latin typeface="Algerian" panose="04020705040A02060702" pitchFamily="82" charset="0"/>
            </a:endParaRPr>
          </a:p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es-419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numera los dígitos de derecha a izquierda, a cada número se le asigna la correspondiente potencia base 2 y al final se suman las potencias.</a:t>
            </a:r>
            <a:br>
              <a:rPr lang="es-419" dirty="0"/>
            </a:b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7142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4000">
              <a:srgbClr val="7F7F7F"/>
            </a:gs>
            <a:gs pos="0">
              <a:srgbClr val="E072F6"/>
            </a:gs>
            <a:gs pos="100000">
              <a:srgbClr val="8AD7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465220" y="413238"/>
            <a:ext cx="11160000" cy="6031524"/>
          </a:xfrm>
          <a:prstGeom prst="rect">
            <a:avLst/>
          </a:prstGeom>
          <a:solidFill>
            <a:schemeClr val="bg1"/>
          </a:solidFill>
          <a:ln w="76200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n>
                <a:solidFill>
                  <a:srgbClr val="44D5F2"/>
                </a:solidFill>
              </a:ln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F1DE3AA-DCE6-482C-8200-72E7A987A342}"/>
              </a:ext>
            </a:extLst>
          </p:cNvPr>
          <p:cNvSpPr txBox="1"/>
          <p:nvPr/>
        </p:nvSpPr>
        <p:spPr>
          <a:xfrm>
            <a:off x="566780" y="660424"/>
            <a:ext cx="10851497" cy="7745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es-419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Ejemplo: </a:t>
            </a:r>
            <a:endParaRPr lang="es-419" b="0" dirty="0">
              <a:effectLst/>
            </a:endParaRPr>
          </a:p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es-419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Transformar el número binario 100000001 a número decimal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147620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4000">
              <a:srgbClr val="7F7F7F"/>
            </a:gs>
            <a:gs pos="0">
              <a:srgbClr val="E072F6"/>
            </a:gs>
            <a:gs pos="100000">
              <a:srgbClr val="8AD7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465220" y="413238"/>
            <a:ext cx="11160000" cy="6031524"/>
          </a:xfrm>
          <a:prstGeom prst="rect">
            <a:avLst/>
          </a:prstGeom>
          <a:solidFill>
            <a:schemeClr val="bg1"/>
          </a:solidFill>
          <a:ln w="76200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n>
                <a:solidFill>
                  <a:srgbClr val="44D5F2"/>
                </a:solidFill>
              </a:ln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F1DE3AA-DCE6-482C-8200-72E7A987A342}"/>
              </a:ext>
            </a:extLst>
          </p:cNvPr>
          <p:cNvSpPr txBox="1"/>
          <p:nvPr/>
        </p:nvSpPr>
        <p:spPr>
          <a:xfrm>
            <a:off x="566780" y="660424"/>
            <a:ext cx="10851497" cy="7745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es-419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Ejemplo: </a:t>
            </a:r>
            <a:endParaRPr lang="es-419" b="0" dirty="0">
              <a:effectLst/>
            </a:endParaRPr>
          </a:p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es-419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Transformar el número binario 100000001 a número decimal</a:t>
            </a:r>
            <a:endParaRPr lang="es-419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50178E20-4727-476C-8947-827F249AFA96}"/>
                  </a:ext>
                </a:extLst>
              </p:cNvPr>
              <p:cNvSpPr txBox="1"/>
              <p:nvPr/>
            </p:nvSpPr>
            <p:spPr>
              <a:xfrm>
                <a:off x="829994" y="1688123"/>
                <a:ext cx="4979963" cy="3419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s-E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s-ES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E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s-E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=1×1=1</m:t>
                      </m:r>
                    </m:oMath>
                  </m:oMathPara>
                </a14:m>
                <a:endParaRPr lang="es-E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s-E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E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E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s-E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E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E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dirty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s-E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E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E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s-E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E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E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s-E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E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E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s-E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E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E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s-E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E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E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s-E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16</m:t>
                      </m:r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E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E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dirty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s-E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E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E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s-E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32</m:t>
                      </m:r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E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ES" b="0" dirty="0"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dirty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s-E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E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E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s-E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64</m:t>
                      </m:r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E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ES" b="0" dirty="0"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dirty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s-E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E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E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s-E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128</m:t>
                      </m:r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E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ES" b="0" dirty="0"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s-E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E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=1×</m:t>
                      </m:r>
                      <m:r>
                        <a:rPr lang="es-E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256</m:t>
                      </m:r>
                      <m:r>
                        <a:rPr lang="es-E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E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s-E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56</m:t>
                      </m:r>
                    </m:oMath>
                  </m:oMathPara>
                </a14:m>
                <a:endParaRPr lang="es-ES" b="0" dirty="0">
                  <a:ea typeface="Cambria Math" panose="02040503050406030204" pitchFamily="18" charset="0"/>
                </a:endParaRPr>
              </a:p>
              <a:p>
                <a:endParaRPr lang="es-419" dirty="0"/>
              </a:p>
              <a:p>
                <a:r>
                  <a:rPr lang="es-419" dirty="0"/>
                  <a:t>Sumamos: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s-E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+0+0+0+0+0+0+0+256=257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50178E20-4727-476C-8947-827F249AFA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994" y="1688123"/>
                <a:ext cx="4979963" cy="3419398"/>
              </a:xfrm>
              <a:prstGeom prst="rect">
                <a:avLst/>
              </a:prstGeom>
              <a:blipFill>
                <a:blip r:embed="rId2"/>
                <a:stretch>
                  <a:fillRect l="-979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93841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458</Words>
  <Application>Microsoft Office PowerPoint</Application>
  <PresentationFormat>Panorámica</PresentationFormat>
  <Paragraphs>91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Algerian</vt:lpstr>
      <vt:lpstr>Arial</vt:lpstr>
      <vt:lpstr>Calibri</vt:lpstr>
      <vt:lpstr>Calibri Light</vt:lpstr>
      <vt:lpstr>Cambria Math</vt:lpstr>
      <vt:lpstr>Source Sans Pro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Toshiba</dc:creator>
  <cp:lastModifiedBy>Dolores Castro</cp:lastModifiedBy>
  <cp:revision>44</cp:revision>
  <dcterms:created xsi:type="dcterms:W3CDTF">2020-09-04T23:41:23Z</dcterms:created>
  <dcterms:modified xsi:type="dcterms:W3CDTF">2021-05-17T04:04:27Z</dcterms:modified>
</cp:coreProperties>
</file>