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0" r:id="rId5"/>
    <p:sldId id="267" r:id="rId6"/>
    <p:sldId id="257" r:id="rId7"/>
    <p:sldId id="268" r:id="rId8"/>
  </p:sldIdLst>
  <p:sldSz cx="9144000" cy="5143500" type="screen16x9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4585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33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071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8636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643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66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275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6463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183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53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4426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710EB-961E-4F54-A196-C554378BCB28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7AEF1-E9AB-4B9F-96D0-F051986B1D1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9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4630" y="0"/>
            <a:ext cx="9139370" cy="5143499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1 Título"/>
          <p:cNvSpPr>
            <a:spLocks noGrp="1"/>
          </p:cNvSpPr>
          <p:nvPr>
            <p:ph type="ctrTitle"/>
          </p:nvPr>
        </p:nvSpPr>
        <p:spPr>
          <a:xfrm>
            <a:off x="323528" y="2067694"/>
            <a:ext cx="5976664" cy="1470025"/>
          </a:xfrm>
        </p:spPr>
        <p:txBody>
          <a:bodyPr>
            <a:noAutofit/>
          </a:bodyPr>
          <a:lstStyle/>
          <a:p>
            <a:r>
              <a:rPr lang="es-MX" sz="5400" dirty="0">
                <a:latin typeface="Androgyne" pitchFamily="82" charset="0"/>
              </a:rPr>
              <a:t>Multiplicación de polinomios</a:t>
            </a:r>
          </a:p>
        </p:txBody>
      </p:sp>
      <p:sp>
        <p:nvSpPr>
          <p:cNvPr id="6" name="2 Subtítulo"/>
          <p:cNvSpPr>
            <a:spLocks noGrp="1"/>
          </p:cNvSpPr>
          <p:nvPr>
            <p:ph type="subTitle" idx="1"/>
          </p:nvPr>
        </p:nvSpPr>
        <p:spPr>
          <a:xfrm>
            <a:off x="539552" y="3807736"/>
            <a:ext cx="6400800" cy="1205830"/>
          </a:xfrm>
        </p:spPr>
        <p:txBody>
          <a:bodyPr/>
          <a:lstStyle/>
          <a:p>
            <a:r>
              <a:rPr lang="es-MX" dirty="0"/>
              <a:t>PROYECTO 6</a:t>
            </a:r>
          </a:p>
        </p:txBody>
      </p:sp>
      <p:cxnSp>
        <p:nvCxnSpPr>
          <p:cNvPr id="9" name="8 Conector recto"/>
          <p:cNvCxnSpPr/>
          <p:nvPr/>
        </p:nvCxnSpPr>
        <p:spPr>
          <a:xfrm>
            <a:off x="107504" y="123478"/>
            <a:ext cx="36004" cy="4896544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 flipH="1">
            <a:off x="143508" y="5020022"/>
            <a:ext cx="8748972" cy="0"/>
          </a:xfrm>
          <a:prstGeom prst="line">
            <a:avLst/>
          </a:prstGeom>
          <a:ln w="1905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ómo se multiplican los polinomios? ✓ (con ejercicios resueltos)">
            <a:extLst>
              <a:ext uri="{FF2B5EF4-FFF2-40B4-BE49-F238E27FC236}">
                <a16:creationId xmlns:a16="http://schemas.microsoft.com/office/drawing/2014/main" id="{F6CA4D15-1AEC-4A86-AC0F-2AC508CB6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151" y="123477"/>
            <a:ext cx="3002321" cy="2016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900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Esquina doblada"/>
          <p:cNvSpPr/>
          <p:nvPr/>
        </p:nvSpPr>
        <p:spPr>
          <a:xfrm>
            <a:off x="212380" y="1347614"/>
            <a:ext cx="2775444" cy="2016225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Esquina doblada"/>
          <p:cNvSpPr/>
          <p:nvPr/>
        </p:nvSpPr>
        <p:spPr>
          <a:xfrm>
            <a:off x="134609" y="1275605"/>
            <a:ext cx="2775444" cy="2016225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squina doblada"/>
          <p:cNvSpPr/>
          <p:nvPr/>
        </p:nvSpPr>
        <p:spPr>
          <a:xfrm>
            <a:off x="3419872" y="3079548"/>
            <a:ext cx="5390699" cy="1670999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 redondeado"/>
          <p:cNvSpPr/>
          <p:nvPr/>
        </p:nvSpPr>
        <p:spPr>
          <a:xfrm>
            <a:off x="356396" y="195486"/>
            <a:ext cx="8464076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squina doblada"/>
          <p:cNvSpPr/>
          <p:nvPr/>
        </p:nvSpPr>
        <p:spPr>
          <a:xfrm>
            <a:off x="3419872" y="3149704"/>
            <a:ext cx="5295724" cy="1582285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squina doblada"/>
          <p:cNvSpPr/>
          <p:nvPr/>
        </p:nvSpPr>
        <p:spPr>
          <a:xfrm>
            <a:off x="250707" y="3476595"/>
            <a:ext cx="2775444" cy="1310410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squina doblada"/>
          <p:cNvSpPr/>
          <p:nvPr/>
        </p:nvSpPr>
        <p:spPr>
          <a:xfrm>
            <a:off x="179381" y="3514699"/>
            <a:ext cx="2775444" cy="1310410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 Título"/>
          <p:cNvSpPr>
            <a:spLocks noGrp="1"/>
          </p:cNvSpPr>
          <p:nvPr>
            <p:ph type="title"/>
          </p:nvPr>
        </p:nvSpPr>
        <p:spPr>
          <a:xfrm>
            <a:off x="473634" y="195486"/>
            <a:ext cx="8229600" cy="857250"/>
          </a:xfrm>
        </p:spPr>
        <p:txBody>
          <a:bodyPr/>
          <a:lstStyle/>
          <a:p>
            <a:r>
              <a:rPr lang="es-MX" dirty="0"/>
              <a:t>Recordemos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18 CuadroTexto"/>
              <p:cNvSpPr txBox="1"/>
              <p:nvPr/>
            </p:nvSpPr>
            <p:spPr>
              <a:xfrm>
                <a:off x="138340" y="3922153"/>
                <a:ext cx="2808312" cy="86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419" sz="1800" i="1" smtClean="0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⋅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5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=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2+5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=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endParaRPr lang="es-MX" sz="3200" dirty="0"/>
              </a:p>
            </p:txBody>
          </p:sp>
        </mc:Choice>
        <mc:Fallback>
          <p:sp>
            <p:nvSpPr>
              <p:cNvPr id="19" name="1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40" y="3922153"/>
                <a:ext cx="2808312" cy="8648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19 CuadroTexto"/>
              <p:cNvSpPr txBox="1"/>
              <p:nvPr/>
            </p:nvSpPr>
            <p:spPr>
              <a:xfrm>
                <a:off x="3457459" y="3688424"/>
                <a:ext cx="5400599" cy="864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(3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𝑚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6</m:t>
                          </m:r>
                        </m:sup>
                      </m:sSup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𝑛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)(5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𝑚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𝑛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4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)=(3⋅5)(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𝑚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6+5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)(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𝑛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2+4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)=15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𝑚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11</m:t>
                          </m:r>
                        </m:sup>
                      </m:sSup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𝑛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endParaRPr lang="es-MX" sz="3200" dirty="0"/>
              </a:p>
            </p:txBody>
          </p:sp>
        </mc:Choice>
        <mc:Fallback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7459" y="3688424"/>
                <a:ext cx="5400599" cy="8648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18 CuadroTexto">
            <a:extLst>
              <a:ext uri="{FF2B5EF4-FFF2-40B4-BE49-F238E27FC236}">
                <a16:creationId xmlns:a16="http://schemas.microsoft.com/office/drawing/2014/main" id="{04F7A28B-ECF7-4190-90DC-068A11C7FA57}"/>
              </a:ext>
            </a:extLst>
          </p:cNvPr>
          <p:cNvSpPr txBox="1"/>
          <p:nvPr/>
        </p:nvSpPr>
        <p:spPr>
          <a:xfrm>
            <a:off x="146513" y="1395379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Cuando se multiplican dos términos o monomios se multiplica los coeficientes, y la parte literal se obtiene multiplicando las potencias que tengan la misma base. </a:t>
            </a:r>
          </a:p>
        </p:txBody>
      </p:sp>
      <p:pic>
        <p:nvPicPr>
          <p:cNvPr id="4098" name="Picture 2" descr="▷ ¿Cómo se Multiplican los Monomios? ✓ (con ejemplos y ejercicios resueltos)">
            <a:extLst>
              <a:ext uri="{FF2B5EF4-FFF2-40B4-BE49-F238E27FC236}">
                <a16:creationId xmlns:a16="http://schemas.microsoft.com/office/drawing/2014/main" id="{EBAB85A5-F502-42BD-8748-9C7D20D14F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32" b="10398"/>
          <a:stretch/>
        </p:blipFill>
        <p:spPr bwMode="auto">
          <a:xfrm>
            <a:off x="4899172" y="1196361"/>
            <a:ext cx="2304256" cy="173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9126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356396" y="195486"/>
            <a:ext cx="8464076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squina doblada"/>
          <p:cNvSpPr/>
          <p:nvPr/>
        </p:nvSpPr>
        <p:spPr>
          <a:xfrm>
            <a:off x="547936" y="1283990"/>
            <a:ext cx="8352928" cy="3816424"/>
          </a:xfrm>
          <a:prstGeom prst="foldedCorner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squina doblada"/>
          <p:cNvSpPr/>
          <p:nvPr/>
        </p:nvSpPr>
        <p:spPr>
          <a:xfrm>
            <a:off x="395536" y="1131590"/>
            <a:ext cx="8352928" cy="3816424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3634" y="195486"/>
            <a:ext cx="8229600" cy="857250"/>
          </a:xfrm>
        </p:spPr>
        <p:txBody>
          <a:bodyPr/>
          <a:lstStyle/>
          <a:p>
            <a:r>
              <a:rPr lang="es-MX" dirty="0"/>
              <a:t>Multiplicación de polinomios</a:t>
            </a:r>
          </a:p>
        </p:txBody>
      </p:sp>
      <p:sp>
        <p:nvSpPr>
          <p:cNvPr id="8" name="2 Marcador de contenido"/>
          <p:cNvSpPr>
            <a:spLocks noGrp="1"/>
          </p:cNvSpPr>
          <p:nvPr>
            <p:ph idx="1"/>
          </p:nvPr>
        </p:nvSpPr>
        <p:spPr>
          <a:xfrm>
            <a:off x="473634" y="1283990"/>
            <a:ext cx="8229600" cy="927720"/>
          </a:xfrm>
        </p:spPr>
        <p:txBody>
          <a:bodyPr/>
          <a:lstStyle/>
          <a:p>
            <a:pPr marL="0" indent="0">
              <a:buNone/>
            </a:pPr>
            <a:r>
              <a:rPr lang="es-E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El producto de polinomios se obtiene multiplicando cada término del primer polinomio por el segundo y luego reduciendo los términos semejantes. </a:t>
            </a:r>
            <a:endParaRPr lang="es-419" sz="1800" dirty="0">
              <a:effectLst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122" name="Picture 2" descr="Cómo se multiplican los polinomios? ✓ (con ejercicios resueltos)">
            <a:extLst>
              <a:ext uri="{FF2B5EF4-FFF2-40B4-BE49-F238E27FC236}">
                <a16:creationId xmlns:a16="http://schemas.microsoft.com/office/drawing/2014/main" id="{94DE10A2-E328-4F01-9376-04BB449BE3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32836"/>
            <a:ext cx="3960440" cy="265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6933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Esquina doblada"/>
          <p:cNvSpPr/>
          <p:nvPr/>
        </p:nvSpPr>
        <p:spPr>
          <a:xfrm>
            <a:off x="395536" y="1347614"/>
            <a:ext cx="4024800" cy="3456384"/>
          </a:xfrm>
          <a:prstGeom prst="foldedCorner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 redondeado"/>
          <p:cNvSpPr/>
          <p:nvPr/>
        </p:nvSpPr>
        <p:spPr>
          <a:xfrm>
            <a:off x="356396" y="195486"/>
            <a:ext cx="8464076" cy="79208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squina doblada"/>
          <p:cNvSpPr/>
          <p:nvPr/>
        </p:nvSpPr>
        <p:spPr>
          <a:xfrm>
            <a:off x="341501" y="1264872"/>
            <a:ext cx="4024800" cy="3456384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squina doblada"/>
          <p:cNvSpPr/>
          <p:nvPr/>
        </p:nvSpPr>
        <p:spPr>
          <a:xfrm flipH="1">
            <a:off x="4508376" y="1417272"/>
            <a:ext cx="4456112" cy="3456384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squina doblada"/>
          <p:cNvSpPr/>
          <p:nvPr/>
        </p:nvSpPr>
        <p:spPr>
          <a:xfrm flipH="1">
            <a:off x="4580384" y="1275606"/>
            <a:ext cx="4384104" cy="3456384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5584" y="162905"/>
            <a:ext cx="8229600" cy="857250"/>
          </a:xfrm>
        </p:spPr>
        <p:txBody>
          <a:bodyPr>
            <a:normAutofit/>
          </a:bodyPr>
          <a:lstStyle/>
          <a:p>
            <a:r>
              <a:rPr lang="es-ES" sz="18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Existen dos métodos para multiplicar polinomios: </a:t>
            </a: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347614"/>
                <a:ext cx="3479219" cy="295232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𝑃</m:t>
                    </m:r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(</m:t>
                    </m:r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𝑥</m:t>
                    </m:r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)=6</m:t>
                    </m:r>
                    <m:sSup>
                      <m:sSupPr>
                        <m:ctrlPr>
                          <a:rPr lang="es-419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</m:ctrlPr>
                      </m:sSup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−2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𝑥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+2</m:t>
                    </m:r>
                  </m:oMath>
                </a14:m>
                <a:r>
                  <a:rPr lang="es-ES" sz="1800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)=5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−1</m:t>
                      </m:r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buNone/>
                </a:pPr>
                <a:r>
                  <a:rPr lang="es-ES" sz="1800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Primer Método: forma horizontal</a:t>
                </a:r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>
          <p:sp>
            <p:nvSpPr>
              <p:cNvPr id="11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347614"/>
                <a:ext cx="3479219" cy="2952328"/>
              </a:xfrm>
              <a:blipFill>
                <a:blip r:embed="rId2"/>
                <a:stretch>
                  <a:fillRect l="-1579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CuadroTexto"/>
              <p:cNvSpPr txBox="1"/>
              <p:nvPr/>
            </p:nvSpPr>
            <p:spPr>
              <a:xfrm>
                <a:off x="4438309" y="1887061"/>
                <a:ext cx="4526179" cy="20168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3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𝑃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)⋅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)=(6</m:t>
                      </m:r>
                      <m:sSup>
                        <m:sSupPr>
                          <m:ctrlPr>
                            <a:rPr lang="es-419" sz="1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−2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+2)⋅(5</m:t>
                      </m:r>
                      <m:r>
                        <a:rPr lang="es-ES" sz="1800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−1)</m:t>
                      </m:r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>
                  <a:lnSpc>
                    <a:spcPct val="13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𝑃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)⋅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)=30</m:t>
                      </m:r>
                      <m:sSup>
                        <m:sSupPr>
                          <m:ctrlPr>
                            <a:rPr lang="es-419" sz="1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3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−6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−10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+2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+10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−2</m:t>
                      </m:r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>
                  <a:lnSpc>
                    <a:spcPct val="13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𝑃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)⋅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)=30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3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−16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+12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−2</m:t>
                      </m:r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endParaRPr lang="es-MX" sz="3200" dirty="0"/>
              </a:p>
            </p:txBody>
          </p:sp>
        </mc:Choice>
        <mc:Fallback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309" y="1887061"/>
                <a:ext cx="4526179" cy="20168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149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Esquina doblada"/>
          <p:cNvSpPr/>
          <p:nvPr/>
        </p:nvSpPr>
        <p:spPr>
          <a:xfrm>
            <a:off x="127418" y="422244"/>
            <a:ext cx="4024800" cy="3661674"/>
          </a:xfrm>
          <a:prstGeom prst="foldedCorner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squina doblada"/>
          <p:cNvSpPr/>
          <p:nvPr/>
        </p:nvSpPr>
        <p:spPr>
          <a:xfrm>
            <a:off x="179512" y="524889"/>
            <a:ext cx="4024800" cy="3456384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squina doblada"/>
          <p:cNvSpPr/>
          <p:nvPr/>
        </p:nvSpPr>
        <p:spPr>
          <a:xfrm flipH="1">
            <a:off x="4420336" y="882325"/>
            <a:ext cx="4456112" cy="3456384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Esquina doblada"/>
          <p:cNvSpPr/>
          <p:nvPr/>
        </p:nvSpPr>
        <p:spPr>
          <a:xfrm flipH="1">
            <a:off x="4492344" y="740659"/>
            <a:ext cx="4384104" cy="3456384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00208" y="1080268"/>
                <a:ext cx="3479219" cy="2952328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𝑃</m:t>
                    </m:r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(</m:t>
                    </m:r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𝑥</m:t>
                    </m:r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)=6</m:t>
                    </m:r>
                    <m:sSup>
                      <m:sSupPr>
                        <m:ctrlPr>
                          <a:rPr lang="es-419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</m:ctrlPr>
                      </m:sSup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−2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𝑥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+2</m:t>
                    </m:r>
                  </m:oMath>
                </a14:m>
                <a:r>
                  <a:rPr lang="es-ES" sz="1800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)=5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−1</m:t>
                      </m:r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buNone/>
                </a:pPr>
                <a:endParaRPr lang="es-MX" dirty="0"/>
              </a:p>
              <a:p>
                <a:pPr marL="0" indent="0">
                  <a:lnSpc>
                    <a:spcPct val="130000"/>
                  </a:lnSpc>
                  <a:spcBef>
                    <a:spcPts val="1000"/>
                  </a:spcBef>
                  <a:buNone/>
                </a:pPr>
                <a:r>
                  <a:rPr lang="es-ES" sz="1800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Segundo Método: forma vertical</a:t>
                </a:r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>
          <p:sp>
            <p:nvSpPr>
              <p:cNvPr id="11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0208" y="1080268"/>
                <a:ext cx="3479219" cy="2952328"/>
              </a:xfrm>
              <a:blipFill>
                <a:blip r:embed="rId2"/>
                <a:stretch>
                  <a:fillRect l="-1579" r="-526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CuadroTexto"/>
              <p:cNvSpPr txBox="1"/>
              <p:nvPr/>
            </p:nvSpPr>
            <p:spPr>
              <a:xfrm>
                <a:off x="4350269" y="1352114"/>
                <a:ext cx="4526179" cy="2758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/>
                        <m:t>6</m:t>
                      </m:r>
                      <m:sSup>
                        <m:sSupPr>
                          <m:ctrlPr>
                            <a:rPr lang="es-419" i="1"/>
                          </m:ctrlPr>
                        </m:sSupPr>
                        <m:e>
                          <m:r>
                            <a:rPr lang="es-ES" i="1"/>
                            <m:t>𝑥</m:t>
                          </m:r>
                        </m:e>
                        <m:sup>
                          <m:r>
                            <a:rPr lang="es-ES" i="1"/>
                            <m:t>2</m:t>
                          </m:r>
                        </m:sup>
                      </m:sSup>
                      <m:r>
                        <a:rPr lang="es-ES" i="1"/>
                        <m:t>−2</m:t>
                      </m:r>
                      <m:r>
                        <a:rPr lang="es-ES" i="1"/>
                        <m:t>𝑥</m:t>
                      </m:r>
                      <m:r>
                        <a:rPr lang="es-ES" i="1"/>
                        <m:t>+2</m:t>
                      </m:r>
                    </m:oMath>
                  </m:oMathPara>
                </a14:m>
                <a:endParaRPr lang="es-419" dirty="0"/>
              </a:p>
              <a:p>
                <a:r>
                  <a:rPr lang="es-ES" dirty="0"/>
                  <a:t>                                        </a:t>
                </a:r>
                <a14:m>
                  <m:oMath xmlns:m="http://schemas.openxmlformats.org/officeDocument/2006/math">
                    <m:r>
                      <a:rPr lang="es-ES" b="0" i="0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ES" i="1"/>
                      <m:t>5</m:t>
                    </m:r>
                    <m:r>
                      <a:rPr lang="es-ES" i="1"/>
                      <m:t>𝑥</m:t>
                    </m:r>
                    <m:r>
                      <a:rPr lang="es-ES" i="1"/>
                      <m:t>−1</m:t>
                    </m:r>
                  </m:oMath>
                </a14:m>
                <a:endParaRPr lang="es-419" dirty="0"/>
              </a:p>
              <a:p>
                <a:endParaRPr lang="es-419" dirty="0"/>
              </a:p>
              <a:p>
                <a:pPr>
                  <a:lnSpc>
                    <a:spcPct val="130000"/>
                  </a:lnSpc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 smtClean="0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−6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+2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−2</m:t>
                      </m:r>
                    </m:oMath>
                  </m:oMathPara>
                </a14:m>
                <a:endParaRPr lang="es-ES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>
                  <a:lnSpc>
                    <a:spcPct val="130000"/>
                  </a:lnSpc>
                  <a:spcBef>
                    <a:spcPts val="1000"/>
                  </a:spcBef>
                </a:pPr>
                <a:r>
                  <a:rPr lang="es-ES" dirty="0"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        </a:t>
                </a:r>
                <a:r>
                  <a:rPr lang="es-ES" sz="1800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30</m:t>
                    </m:r>
                    <m:sSup>
                      <m:sSupPr>
                        <m:ctrlPr>
                          <a:rPr lang="es-419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</m:ctrlPr>
                      </m:sSup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3</m:t>
                        </m:r>
                      </m:sup>
                    </m:sSup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−10</m:t>
                    </m:r>
                    <m:sSup>
                      <m:sSupPr>
                        <m:ctrlPr>
                          <a:rPr lang="es-419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</m:ctrlPr>
                      </m:sSup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+10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𝑥</m:t>
                    </m:r>
                  </m:oMath>
                </a14:m>
                <a:endParaRPr lang="es-ES" sz="1800" i="1" dirty="0">
                  <a:effectLst/>
                  <a:latin typeface="Cambria Math" panose="02040503050406030204" pitchFamily="18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>
                  <a:lnSpc>
                    <a:spcPct val="130000"/>
                  </a:lnSpc>
                  <a:spcBef>
                    <a:spcPts val="1000"/>
                  </a:spcBef>
                </a:pPr>
                <a:r>
                  <a:rPr lang="es-ES" sz="1800" dirty="0">
                    <a:effectLst/>
                    <a:ea typeface="Roboto" panose="02000000000000000000" pitchFamily="2" charset="0"/>
                    <a:cs typeface="Roboto" panose="02000000000000000000" pitchFamily="2" charset="0"/>
                  </a:rPr>
                  <a:t>            </a:t>
                </a:r>
                <a14:m>
                  <m:oMath xmlns:m="http://schemas.openxmlformats.org/officeDocument/2006/math">
                    <m:r>
                      <a:rPr lang="es-ES" sz="1800" i="1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30</m:t>
                    </m:r>
                    <m:sSup>
                      <m:sSupPr>
                        <m:ctrlPr>
                          <a:rPr lang="es-419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3</m:t>
                        </m:r>
                      </m:sup>
                    </m:sSup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−16</m:t>
                    </m:r>
                    <m:sSup>
                      <m:sSupPr>
                        <m:ctrlPr>
                          <a:rPr lang="es-419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𝑥</m:t>
                        </m:r>
                      </m:e>
                      <m:sup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2</m:t>
                        </m:r>
                      </m:sup>
                    </m:sSup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+12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𝑥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−2</m:t>
                    </m:r>
                  </m:oMath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endParaRPr lang="es-MX" sz="3200" dirty="0"/>
              </a:p>
            </p:txBody>
          </p:sp>
        </mc:Choice>
        <mc:Fallback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269" y="1352114"/>
                <a:ext cx="4526179" cy="27587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CF34E44-8A54-42BC-90E8-E186E3E716F2}"/>
              </a:ext>
            </a:extLst>
          </p:cNvPr>
          <p:cNvCxnSpPr/>
          <p:nvPr/>
        </p:nvCxnSpPr>
        <p:spPr>
          <a:xfrm flipH="1">
            <a:off x="5364088" y="2067694"/>
            <a:ext cx="244827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5A9BC870-98DC-4BCF-9FCE-16A8FB19F5D1}"/>
              </a:ext>
            </a:extLst>
          </p:cNvPr>
          <p:cNvCxnSpPr>
            <a:cxnSpLocks/>
          </p:cNvCxnSpPr>
          <p:nvPr/>
        </p:nvCxnSpPr>
        <p:spPr>
          <a:xfrm flipH="1">
            <a:off x="4860032" y="3147814"/>
            <a:ext cx="29523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11C5120-3AC8-4241-B238-1CBFE083E0DF}"/>
                  </a:ext>
                </a:extLst>
              </p:cNvPr>
              <p:cNvSpPr txBox="1"/>
              <p:nvPr/>
            </p:nvSpPr>
            <p:spPr>
              <a:xfrm>
                <a:off x="5197239" y="1491630"/>
                <a:ext cx="526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11C5120-3AC8-4241-B238-1CBFE083E0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7239" y="1491630"/>
                <a:ext cx="52688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ED1A6777-B1B1-4244-8C72-E657C2A6A73F}"/>
                  </a:ext>
                </a:extLst>
              </p:cNvPr>
              <p:cNvSpPr txBox="1"/>
              <p:nvPr/>
            </p:nvSpPr>
            <p:spPr>
              <a:xfrm>
                <a:off x="4837199" y="2284185"/>
                <a:ext cx="5268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ED1A6777-B1B1-4244-8C72-E657C2A6A7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7199" y="2284185"/>
                <a:ext cx="52688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12E8547-4217-4589-8316-B376F6AC5EE3}"/>
                  </a:ext>
                </a:extLst>
              </p:cNvPr>
              <p:cNvSpPr txBox="1"/>
              <p:nvPr/>
            </p:nvSpPr>
            <p:spPr>
              <a:xfrm>
                <a:off x="2038842" y="4540612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419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419" i="0"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es-419" i="1">
                          <a:latin typeface="Cambria Math" panose="02040503050406030204" pitchFamily="18" charset="0"/>
                        </a:rPr>
                        <m:t>𝑄</m:t>
                      </m:r>
                      <m:d>
                        <m:dPr>
                          <m:ctrlPr>
                            <a:rPr lang="es-419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s-419" i="0">
                          <a:latin typeface="Cambria Math" panose="02040503050406030204" pitchFamily="18" charset="0"/>
                        </a:rPr>
                        <m:t>=30</m:t>
                      </m:r>
                      <m:sSup>
                        <m:sSupPr>
                          <m:ctrlPr>
                            <a:rPr lang="es-419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419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s-419" i="0">
                          <a:latin typeface="Cambria Math" panose="02040503050406030204" pitchFamily="18" charset="0"/>
                        </a:rPr>
                        <m:t>−16</m:t>
                      </m:r>
                      <m:sSup>
                        <m:sSupPr>
                          <m:ctrlPr>
                            <a:rPr lang="es-419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419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s-419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419" i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s-419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419" i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s-419" dirty="0"/>
              </a:p>
            </p:txBody>
          </p:sp>
        </mc:Choice>
        <mc:Fallback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D12E8547-4217-4589-8316-B376F6AC5E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842" y="4540612"/>
                <a:ext cx="4572000" cy="369332"/>
              </a:xfrm>
              <a:prstGeom prst="rect">
                <a:avLst/>
              </a:prstGeom>
              <a:blipFill>
                <a:blip r:embed="rId6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88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quina doblada"/>
          <p:cNvSpPr/>
          <p:nvPr/>
        </p:nvSpPr>
        <p:spPr>
          <a:xfrm>
            <a:off x="611560" y="339502"/>
            <a:ext cx="7992888" cy="4392488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squina doblada"/>
          <p:cNvSpPr/>
          <p:nvPr/>
        </p:nvSpPr>
        <p:spPr>
          <a:xfrm>
            <a:off x="755576" y="411510"/>
            <a:ext cx="7992888" cy="4392488"/>
          </a:xfrm>
          <a:prstGeom prst="foldedCorne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627534"/>
                <a:ext cx="7416824" cy="3672408"/>
              </a:xfrm>
            </p:spPr>
            <p:txBody>
              <a:bodyPr/>
              <a:lstStyle/>
              <a:p>
                <a:pPr marL="342900" lvl="0" indent="-342900">
                  <a:lnSpc>
                    <a:spcPct val="130000"/>
                  </a:lnSpc>
                  <a:spcBef>
                    <a:spcPts val="1000"/>
                  </a:spcBef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s-ES" sz="1800" b="1" i="1" u="none" strike="noStrike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𝑷</m:t>
                    </m:r>
                    <m:r>
                      <a:rPr lang="es-ES" sz="1800" b="1" i="1" u="none" strike="noStrike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(</m:t>
                    </m:r>
                    <m:r>
                      <a:rPr lang="es-ES" sz="1800" b="1" i="1" u="none" strike="noStrike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𝒙</m:t>
                    </m:r>
                    <m:r>
                      <a:rPr lang="es-ES" sz="1800" b="1" i="1" u="none" strike="noStrike" smtClean="0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)=</m:t>
                    </m:r>
                    <m:sSup>
                      <m:sSupPr>
                        <m:ctrlPr>
                          <a:rPr lang="es-419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</m:ctrlPr>
                      </m:sSupPr>
                      <m:e>
                        <m:r>
                          <a:rPr lang="es-ES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𝟓</m:t>
                        </m:r>
                        <m:r>
                          <a:rPr lang="es-ES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𝒙</m:t>
                        </m:r>
                      </m:e>
                      <m:sup>
                        <m:r>
                          <a:rPr lang="es-ES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𝟐</m:t>
                        </m:r>
                      </m:sup>
                    </m:sSup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+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𝟐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𝒙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+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𝟑</m:t>
                    </m:r>
                  </m:oMath>
                </a14:m>
                <a:r>
                  <a:rPr lang="es-ES" sz="1800" b="1" u="none" strike="noStrike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 y  </a:t>
                </a:r>
                <a14:m>
                  <m:oMath xmlns:m="http://schemas.openxmlformats.org/officeDocument/2006/math"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𝑸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(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𝒙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)=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𝟓</m:t>
                    </m:r>
                    <m:sSup>
                      <m:sSupPr>
                        <m:ctrlPr>
                          <a:rPr lang="es-419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</m:ctrlPr>
                      </m:sSupPr>
                      <m:e>
                        <m:r>
                          <a:rPr lang="es-ES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𝒙</m:t>
                        </m:r>
                      </m:e>
                      <m:sup>
                        <m:r>
                          <a:rPr lang="es-ES" sz="1800" b="1" i="1" u="none" strike="noStrike">
                            <a:effectLst/>
                            <a:latin typeface="Cambria Math" panose="02040503050406030204" pitchFamily="18" charset="0"/>
                            <a:ea typeface="Roboto" panose="02000000000000000000" pitchFamily="2" charset="0"/>
                            <a:cs typeface="Roboto" panose="02000000000000000000" pitchFamily="2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s-ES" sz="1800" b="1" u="none" strike="noStrike" dirty="0">
                    <a:effectLst/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rPr>
                  <a:t>, determine </a:t>
                </a:r>
                <a14:m>
                  <m:oMath xmlns:m="http://schemas.openxmlformats.org/officeDocument/2006/math"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𝑷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(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𝒙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)⋅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𝑸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(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𝒙</m:t>
                    </m:r>
                    <m:r>
                      <a:rPr lang="es-ES" sz="1800" b="1" i="1" u="none" strike="noStrike">
                        <a:effectLst/>
                        <a:latin typeface="Cambria Math" panose="02040503050406030204" pitchFamily="18" charset="0"/>
                        <a:ea typeface="Roboto" panose="02000000000000000000" pitchFamily="2" charset="0"/>
                        <a:cs typeface="Roboto" panose="02000000000000000000" pitchFamily="2" charset="0"/>
                      </a:rPr>
                      <m:t>)</m:t>
                    </m:r>
                  </m:oMath>
                </a14:m>
                <a:endParaRPr lang="es-419" sz="1800" u="none" strike="noStrike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lnSpc>
                    <a:spcPct val="130000"/>
                  </a:lnSpc>
                  <a:spcBef>
                    <a:spcPts val="1000"/>
                  </a:spcBef>
                  <a:buNone/>
                </a:pPr>
                <a:endParaRPr lang="es-ES" sz="1800" i="1" dirty="0">
                  <a:effectLst/>
                  <a:latin typeface="Cambria Math" panose="02040503050406030204" pitchFamily="18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lnSpc>
                    <a:spcPct val="130000"/>
                  </a:lnSpc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𝑃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)⋅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)=(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5</m:t>
                          </m:r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</m:t>
                          </m:r>
                        </m:sup>
                      </m:sSup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+2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+3)+(5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3</m:t>
                          </m:r>
                        </m:sup>
                      </m:sSup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</m:t>
                      </m:r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lnSpc>
                    <a:spcPct val="130000"/>
                  </a:lnSpc>
                  <a:spcBef>
                    <a:spcPts val="1000"/>
                  </a:spcBef>
                  <a:buNone/>
                </a:pPr>
                <a:endParaRPr lang="es-ES" sz="1800" i="1" dirty="0">
                  <a:effectLst/>
                  <a:latin typeface="Cambria Math" panose="02040503050406030204" pitchFamily="18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lnSpc>
                    <a:spcPct val="130000"/>
                  </a:lnSpc>
                  <a:spcBef>
                    <a:spcPts val="1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𝑃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)⋅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𝑄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(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𝑥</m:t>
                      </m:r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)=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25</m:t>
                          </m:r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5</m:t>
                          </m:r>
                        </m:sup>
                      </m:sSup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+10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4</m:t>
                          </m:r>
                        </m:sup>
                      </m:sSup>
                      <m:r>
                        <a:rPr lang="es-ES" sz="1800" b="0" i="1">
                          <a:effectLst/>
                          <a:latin typeface="Cambria Math" panose="02040503050406030204" pitchFamily="18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m:t>+15</m:t>
                      </m:r>
                      <m:sSup>
                        <m:sSupPr>
                          <m:ctrlPr>
                            <a:rPr lang="es-419" sz="180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</m:ctrlPr>
                        </m:sSupPr>
                        <m:e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𝑥</m:t>
                          </m:r>
                        </m:e>
                        <m:sup>
                          <m:r>
                            <a:rPr lang="es-ES" sz="1800" b="0" i="1">
                              <a:effectLst/>
                              <a:latin typeface="Cambria Math" panose="02040503050406030204" pitchFamily="18" charset="0"/>
                              <a:ea typeface="Roboto" panose="02000000000000000000" pitchFamily="2" charset="0"/>
                              <a:cs typeface="Roboto" panose="02000000000000000000" pitchFamily="2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>
          <p:sp>
            <p:nvSpPr>
              <p:cNvPr id="6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627534"/>
                <a:ext cx="7416824" cy="3672408"/>
              </a:xfrm>
              <a:blipFill>
                <a:blip r:embed="rId2"/>
                <a:stretch>
                  <a:fillRect l="-575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5238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quina doblada"/>
          <p:cNvSpPr/>
          <p:nvPr/>
        </p:nvSpPr>
        <p:spPr>
          <a:xfrm>
            <a:off x="611560" y="339502"/>
            <a:ext cx="7992888" cy="4392488"/>
          </a:xfrm>
          <a:prstGeom prst="folded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Esquina doblada"/>
          <p:cNvSpPr/>
          <p:nvPr/>
        </p:nvSpPr>
        <p:spPr>
          <a:xfrm>
            <a:off x="755576" y="411510"/>
            <a:ext cx="7992888" cy="4392488"/>
          </a:xfrm>
          <a:prstGeom prst="foldedCorne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043608" y="627534"/>
                <a:ext cx="7416824" cy="3672408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14:m>
                  <m:oMath xmlns:m="http://schemas.openxmlformats.org/officeDocument/2006/math">
                    <m:r>
                      <a:rPr lang="es-ES" sz="2100" b="1" i="1"/>
                      <m:t>𝑷</m:t>
                    </m:r>
                    <m:r>
                      <a:rPr lang="es-ES" sz="2100" b="1" i="1"/>
                      <m:t>(</m:t>
                    </m:r>
                    <m:r>
                      <a:rPr lang="es-ES" sz="2100" b="1" i="1"/>
                      <m:t>𝒙</m:t>
                    </m:r>
                    <m:r>
                      <a:rPr lang="es-ES" sz="2100" b="1" i="1"/>
                      <m:t>)=</m:t>
                    </m:r>
                    <m:r>
                      <a:rPr lang="es-ES" sz="2100" b="1" i="1"/>
                      <m:t>𝟑</m:t>
                    </m:r>
                    <m:sSup>
                      <m:sSupPr>
                        <m:ctrlPr>
                          <a:rPr lang="es-419" sz="2100" b="1" i="1"/>
                        </m:ctrlPr>
                      </m:sSupPr>
                      <m:e>
                        <m:r>
                          <a:rPr lang="es-ES" sz="2100" b="1" i="1"/>
                          <m:t>𝒙</m:t>
                        </m:r>
                      </m:e>
                      <m:sup>
                        <m:r>
                          <a:rPr lang="es-ES" sz="2100" b="1" i="1"/>
                          <m:t>𝟑</m:t>
                        </m:r>
                      </m:sup>
                    </m:sSup>
                    <m:r>
                      <a:rPr lang="es-ES" sz="2100" b="1" i="1"/>
                      <m:t>−</m:t>
                    </m:r>
                    <m:r>
                      <a:rPr lang="es-ES" sz="2100" b="1" i="1"/>
                      <m:t>𝟔</m:t>
                    </m:r>
                    <m:sSup>
                      <m:sSupPr>
                        <m:ctrlPr>
                          <a:rPr lang="es-419" sz="2100" b="1" i="1"/>
                        </m:ctrlPr>
                      </m:sSupPr>
                      <m:e>
                        <m:r>
                          <a:rPr lang="es-ES" sz="2100" b="1" i="1"/>
                          <m:t>𝒙</m:t>
                        </m:r>
                      </m:e>
                      <m:sup>
                        <m:r>
                          <a:rPr lang="es-ES" sz="2100" b="1" i="1"/>
                          <m:t>𝟐</m:t>
                        </m:r>
                      </m:sup>
                    </m:sSup>
                    <m:r>
                      <a:rPr lang="es-ES" sz="2100" b="1" i="1"/>
                      <m:t>+</m:t>
                    </m:r>
                    <m:r>
                      <a:rPr lang="es-ES" sz="2100" b="1" i="1"/>
                      <m:t>𝟏𝟎</m:t>
                    </m:r>
                    <m:r>
                      <a:rPr lang="es-ES" sz="2100" b="1" i="1"/>
                      <m:t>𝒙</m:t>
                    </m:r>
                  </m:oMath>
                </a14:m>
                <a:r>
                  <a:rPr lang="es-ES" sz="2100" b="1" dirty="0"/>
                  <a:t> y  </a:t>
                </a:r>
                <a14:m>
                  <m:oMath xmlns:m="http://schemas.openxmlformats.org/officeDocument/2006/math">
                    <m:r>
                      <a:rPr lang="es-ES" sz="2100" b="1" i="1"/>
                      <m:t>𝑸</m:t>
                    </m:r>
                    <m:r>
                      <a:rPr lang="es-ES" sz="2100" b="1" i="1"/>
                      <m:t>(</m:t>
                    </m:r>
                    <m:r>
                      <a:rPr lang="es-ES" sz="2100" b="1" i="1"/>
                      <m:t>𝒙</m:t>
                    </m:r>
                    <m:r>
                      <a:rPr lang="es-ES" sz="2100" b="1" i="1"/>
                      <m:t>)=</m:t>
                    </m:r>
                    <m:sSup>
                      <m:sSupPr>
                        <m:ctrlPr>
                          <a:rPr lang="es-419" sz="2100" b="1" i="1"/>
                        </m:ctrlPr>
                      </m:sSupPr>
                      <m:e>
                        <m:r>
                          <a:rPr lang="es-ES" sz="2100" b="1" i="1"/>
                          <m:t>𝒙</m:t>
                        </m:r>
                      </m:e>
                      <m:sup>
                        <m:r>
                          <a:rPr lang="es-ES" sz="2100" b="1" i="1"/>
                          <m:t>𝟐</m:t>
                        </m:r>
                      </m:sup>
                    </m:sSup>
                    <m:r>
                      <a:rPr lang="es-ES" sz="2100" b="1" i="1"/>
                      <m:t>−</m:t>
                    </m:r>
                    <m:r>
                      <a:rPr lang="es-ES" sz="2100" b="1" i="1"/>
                      <m:t>𝒙</m:t>
                    </m:r>
                    <m:r>
                      <a:rPr lang="es-ES" sz="2100" b="1" i="1"/>
                      <m:t>+</m:t>
                    </m:r>
                    <m:r>
                      <a:rPr lang="es-ES" sz="2100" b="1" i="1"/>
                      <m:t>𝟏</m:t>
                    </m:r>
                  </m:oMath>
                </a14:m>
                <a:r>
                  <a:rPr lang="es-ES" sz="2100" b="1" dirty="0"/>
                  <a:t>, determine </a:t>
                </a:r>
                <a14:m>
                  <m:oMath xmlns:m="http://schemas.openxmlformats.org/officeDocument/2006/math">
                    <m:r>
                      <a:rPr lang="es-ES" sz="2100" b="1" i="1"/>
                      <m:t>𝑷</m:t>
                    </m:r>
                    <m:r>
                      <a:rPr lang="es-ES" sz="2100" b="1" i="1"/>
                      <m:t>(</m:t>
                    </m:r>
                    <m:r>
                      <a:rPr lang="es-ES" sz="2100" b="1" i="1"/>
                      <m:t>𝒙</m:t>
                    </m:r>
                    <m:r>
                      <a:rPr lang="es-ES" sz="2100" b="1" i="1"/>
                      <m:t>)⋅</m:t>
                    </m:r>
                    <m:r>
                      <a:rPr lang="es-ES" sz="2100" b="1" i="1"/>
                      <m:t>𝑸</m:t>
                    </m:r>
                    <m:r>
                      <a:rPr lang="es-ES" sz="2100" b="1" i="1"/>
                      <m:t>(</m:t>
                    </m:r>
                    <m:r>
                      <a:rPr lang="es-ES" sz="2100" b="1" i="1"/>
                      <m:t>𝒙</m:t>
                    </m:r>
                    <m:r>
                      <a:rPr lang="es-ES" sz="2100" b="1" i="1"/>
                      <m:t>)</m:t>
                    </m:r>
                  </m:oMath>
                </a14:m>
                <a:endParaRPr lang="es-419" sz="2100" b="1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100" b="0" i="1"/>
                        <m:t>𝑃</m:t>
                      </m:r>
                      <m:r>
                        <a:rPr lang="es-ES" sz="2100" b="0" i="1"/>
                        <m:t>(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)⋅</m:t>
                      </m:r>
                      <m:r>
                        <a:rPr lang="es-ES" sz="2100" b="0" i="1"/>
                        <m:t>𝑄</m:t>
                      </m:r>
                      <m:r>
                        <a:rPr lang="es-ES" sz="2100" b="0" i="1"/>
                        <m:t>(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)=(3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3</m:t>
                          </m:r>
                        </m:sup>
                      </m:sSup>
                      <m:r>
                        <a:rPr lang="es-ES" sz="2100" b="0" i="1"/>
                        <m:t>−6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2</m:t>
                          </m:r>
                        </m:sup>
                      </m:sSup>
                      <m:r>
                        <a:rPr lang="es-ES" sz="2100" b="0" i="1"/>
                        <m:t>+10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)⋅(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2</m:t>
                          </m:r>
                        </m:sup>
                      </m:sSup>
                      <m:r>
                        <a:rPr lang="es-ES" sz="2100" b="0" i="1"/>
                        <m:t>−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+1)</m:t>
                      </m:r>
                    </m:oMath>
                  </m:oMathPara>
                </a14:m>
                <a:endParaRPr lang="es-419" sz="2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100" b="0" i="1"/>
                        <m:t>𝑃</m:t>
                      </m:r>
                      <m:r>
                        <a:rPr lang="es-ES" sz="2100" b="0" i="1"/>
                        <m:t>(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)⋅</m:t>
                      </m:r>
                      <m:r>
                        <a:rPr lang="es-ES" sz="2100" b="0" i="1"/>
                        <m:t>𝑄</m:t>
                      </m:r>
                      <m:r>
                        <a:rPr lang="es-ES" sz="2100" b="0" i="1"/>
                        <m:t>(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)=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3</m:t>
                          </m:r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5</m:t>
                          </m:r>
                        </m:sup>
                      </m:sSup>
                      <m:r>
                        <a:rPr lang="es-ES" sz="2100" b="0" i="1"/>
                        <m:t>−3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4</m:t>
                          </m:r>
                        </m:sup>
                      </m:sSup>
                      <m:r>
                        <a:rPr lang="es-ES" sz="2100" b="0" i="1"/>
                        <m:t>+3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3</m:t>
                          </m:r>
                        </m:sup>
                      </m:sSup>
                      <m:r>
                        <a:rPr lang="es-ES" sz="2100" b="0" i="1"/>
                        <m:t>−6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4</m:t>
                          </m:r>
                        </m:sup>
                      </m:sSup>
                      <m:r>
                        <a:rPr lang="es-ES" sz="2100" b="0" i="1"/>
                        <m:t>+6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3</m:t>
                          </m:r>
                        </m:sup>
                      </m:sSup>
                      <m:r>
                        <a:rPr lang="es-ES" sz="2100" b="0" i="1"/>
                        <m:t>−6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2</m:t>
                          </m:r>
                        </m:sup>
                      </m:sSup>
                      <m:r>
                        <a:rPr lang="es-ES" sz="2100" b="0" i="1"/>
                        <m:t>+10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3</m:t>
                          </m:r>
                        </m:sup>
                      </m:sSup>
                      <m:r>
                        <a:rPr lang="es-ES" sz="2100" b="0" i="1"/>
                        <m:t>−10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2</m:t>
                          </m:r>
                        </m:sup>
                      </m:sSup>
                      <m:r>
                        <a:rPr lang="es-ES" sz="2100" b="0" i="1"/>
                        <m:t>+10</m:t>
                      </m:r>
                      <m:r>
                        <a:rPr lang="es-ES" sz="2100" b="0" i="1"/>
                        <m:t>𝑥</m:t>
                      </m:r>
                    </m:oMath>
                  </m:oMathPara>
                </a14:m>
                <a:endParaRPr lang="es-419" sz="21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2100" b="0" i="1"/>
                        <m:t>𝑃</m:t>
                      </m:r>
                      <m:r>
                        <a:rPr lang="es-ES" sz="2100" b="0" i="1"/>
                        <m:t>(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)⋅</m:t>
                      </m:r>
                      <m:r>
                        <a:rPr lang="es-ES" sz="2100" b="0" i="1"/>
                        <m:t>𝑄</m:t>
                      </m:r>
                      <m:r>
                        <a:rPr lang="es-ES" sz="2100" b="0" i="1"/>
                        <m:t>(</m:t>
                      </m:r>
                      <m:r>
                        <a:rPr lang="es-ES" sz="2100" b="0" i="1"/>
                        <m:t>𝑥</m:t>
                      </m:r>
                      <m:r>
                        <a:rPr lang="es-ES" sz="2100" b="0" i="1"/>
                        <m:t>)=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3</m:t>
                          </m:r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5</m:t>
                          </m:r>
                        </m:sup>
                      </m:sSup>
                      <m:r>
                        <a:rPr lang="es-ES" sz="2100" b="0" i="1"/>
                        <m:t>−9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4</m:t>
                          </m:r>
                        </m:sup>
                      </m:sSup>
                      <m:r>
                        <a:rPr lang="es-ES" sz="2100" b="0" i="1"/>
                        <m:t>+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19</m:t>
                          </m:r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3</m:t>
                          </m:r>
                        </m:sup>
                      </m:sSup>
                      <m:r>
                        <a:rPr lang="es-ES" sz="2100" b="0" i="1"/>
                        <m:t>−16</m:t>
                      </m:r>
                      <m:sSup>
                        <m:sSupPr>
                          <m:ctrlPr>
                            <a:rPr lang="es-419" sz="2100" i="1"/>
                          </m:ctrlPr>
                        </m:sSupPr>
                        <m:e>
                          <m:r>
                            <a:rPr lang="es-ES" sz="2100" b="0" i="1"/>
                            <m:t>𝑥</m:t>
                          </m:r>
                        </m:e>
                        <m:sup>
                          <m:r>
                            <a:rPr lang="es-ES" sz="2100" b="0" i="1"/>
                            <m:t>2</m:t>
                          </m:r>
                        </m:sup>
                      </m:sSup>
                      <m:r>
                        <a:rPr lang="es-ES" sz="2100" b="0" i="1"/>
                        <m:t>+10</m:t>
                      </m:r>
                      <m:r>
                        <a:rPr lang="es-ES" sz="2100" b="0" i="1"/>
                        <m:t>𝑥</m:t>
                      </m:r>
                    </m:oMath>
                  </m:oMathPara>
                </a14:m>
                <a:endParaRPr lang="es-419" sz="2100" dirty="0"/>
              </a:p>
              <a:p>
                <a:pPr marL="0" indent="0">
                  <a:lnSpc>
                    <a:spcPct val="130000"/>
                  </a:lnSpc>
                  <a:spcBef>
                    <a:spcPts val="1000"/>
                  </a:spcBef>
                  <a:buNone/>
                </a:pPr>
                <a:endParaRPr lang="es-419" sz="1800" dirty="0">
                  <a:effectLst/>
                  <a:latin typeface="Roboto" panose="02000000000000000000" pitchFamily="2" charset="0"/>
                  <a:ea typeface="Roboto" panose="02000000000000000000" pitchFamily="2" charset="0"/>
                  <a:cs typeface="Roboto" panose="02000000000000000000" pitchFamily="2" charset="0"/>
                </a:endParaRP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>
          <p:sp>
            <p:nvSpPr>
              <p:cNvPr id="6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43608" y="627534"/>
                <a:ext cx="7416824" cy="3672408"/>
              </a:xfrm>
              <a:blipFill>
                <a:blip r:embed="rId2"/>
                <a:stretch>
                  <a:fillRect t="-664"/>
                </a:stretch>
              </a:blipFill>
            </p:spPr>
            <p:txBody>
              <a:bodyPr/>
              <a:lstStyle/>
              <a:p>
                <a:r>
                  <a:rPr lang="es-419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164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441</Words>
  <Application>Microsoft Office PowerPoint</Application>
  <PresentationFormat>Presentación en pantalla (16:9)</PresentationFormat>
  <Paragraphs>38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Androgyne</vt:lpstr>
      <vt:lpstr>Arial</vt:lpstr>
      <vt:lpstr>Calibri</vt:lpstr>
      <vt:lpstr>Cambria Math</vt:lpstr>
      <vt:lpstr>Roboto</vt:lpstr>
      <vt:lpstr>Tema de Office</vt:lpstr>
      <vt:lpstr>Multiplicación de polinomios</vt:lpstr>
      <vt:lpstr>Recordemos</vt:lpstr>
      <vt:lpstr>Multiplicación de polinomios</vt:lpstr>
      <vt:lpstr>Existen dos métodos para multiplicar polinomios: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AGREGA EL TITULO</dc:title>
  <dc:creator>1</dc:creator>
  <cp:lastModifiedBy>Dolores Castro</cp:lastModifiedBy>
  <cp:revision>8</cp:revision>
  <dcterms:created xsi:type="dcterms:W3CDTF">2020-09-24T14:53:09Z</dcterms:created>
  <dcterms:modified xsi:type="dcterms:W3CDTF">2021-05-03T05:26:20Z</dcterms:modified>
</cp:coreProperties>
</file>