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lfa Slab One" panose="020B0604020202020204" charset="0"/>
      <p:regular r:id="rId11"/>
    </p:embeddedFont>
    <p:embeddedFont>
      <p:font typeface="Cambria Math" panose="02040503050406030204" pitchFamily="18" charset="0"/>
      <p:regular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95a5a4f7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95a5a4f7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95a5a4f7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95a5a4f7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95a5a4f79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95a5a4f79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95a5a4f79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95a5a4f79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95a5a4f79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95a5a4f79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95a5a4f79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95a5a4f79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6096350" y="0"/>
            <a:ext cx="3047700" cy="431400"/>
            <a:chOff x="6096400" y="0"/>
            <a:chExt cx="3047700" cy="431400"/>
          </a:xfrm>
        </p:grpSpPr>
        <p:sp>
          <p:nvSpPr>
            <p:cNvPr id="56" name="Google Shape;56;p13"/>
            <p:cNvSpPr/>
            <p:nvPr/>
          </p:nvSpPr>
          <p:spPr>
            <a:xfrm>
              <a:off x="6096400" y="0"/>
              <a:ext cx="3047700" cy="2157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6096400" y="215700"/>
              <a:ext cx="3047700" cy="21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96400" y="215702"/>
              <a:ext cx="3047700" cy="55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293125" y="554050"/>
            <a:ext cx="2665500" cy="137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293125" y="2000350"/>
            <a:ext cx="2665500" cy="25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AUTOLAYOUT_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BDBDB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AA84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0" y="0"/>
            <a:ext cx="9144000" cy="2277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46975" y="700175"/>
            <a:ext cx="8281500" cy="321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446975" y="3992775"/>
            <a:ext cx="7768800" cy="49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AUTOLAYOUT_5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283675" y="316700"/>
            <a:ext cx="4407300" cy="383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4">
  <p:cSld name="AUTOLAYOUT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5pS2n2NiyIY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46975" y="700175"/>
            <a:ext cx="8281500" cy="32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Distancia entre dos rectas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446975" y="3992775"/>
            <a:ext cx="7768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00"/>
                </a:solidFill>
              </a:rPr>
              <a:t>Objetivo: 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>
                <a:solidFill>
                  <a:srgbClr val="000000"/>
                </a:solidFill>
              </a:rPr>
              <a:t>Determinar la distancia entre dos rectas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l="26124" t="35514" r="32204" b="19340"/>
          <a:stretch/>
        </p:blipFill>
        <p:spPr>
          <a:xfrm>
            <a:off x="79650" y="654475"/>
            <a:ext cx="6015423" cy="366413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293125" y="554050"/>
            <a:ext cx="2665500" cy="13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¿Qué significa distancia entre rectas? 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6293125" y="2000350"/>
            <a:ext cx="2665500" cy="25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 la distancia mínima que existen entre las dos rectas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dirty="0"/>
              <a:t>Trabajaremos con rectas paralelas para determinar la distancia entre dos rectas, ya que si tomamos la distancia entre rectas secantes su distancia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Distancia entre dos rectas</a:t>
            </a:r>
            <a:endParaRPr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Google Shape;107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1950" y="1854951"/>
                <a:ext cx="3978000" cy="2577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dirty="0"/>
                  <a:t>Tenemos dos rectas: 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ar-A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pPr marL="0" lvl="0" indent="0">
                  <a:spcBef>
                    <a:spcPts val="1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s-419" dirty="0"/>
                  <a:t>Donde: </a:t>
                </a:r>
                <a14:m>
                  <m:oMath xmlns:m="http://schemas.openxmlformats.org/officeDocument/2006/math">
                    <m:r>
                      <a:rPr lang="es-419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419" dirty="0"/>
                  <a:t> y  </a:t>
                </a:r>
                <a14:m>
                  <m:oMath xmlns:m="http://schemas.openxmlformats.org/officeDocument/2006/math">
                    <m:r>
                      <a:rPr lang="es-419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419" dirty="0"/>
                  <a:t> son rectas paralelas</a:t>
                </a:r>
              </a:p>
              <a:p>
                <a:pPr marL="0" lvl="0" indent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419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419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419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419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419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419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419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419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419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419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7" name="Google Shape;107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1950" y="1854951"/>
                <a:ext cx="3978000" cy="2577000"/>
              </a:xfrm>
              <a:prstGeom prst="rect">
                <a:avLst/>
              </a:prstGeom>
              <a:blipFill>
                <a:blip r:embed="rId3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47ED7F9-980F-40BD-9822-2F3CB7150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5041" r="1120" b="3038"/>
          <a:stretch/>
        </p:blipFill>
        <p:spPr bwMode="auto">
          <a:xfrm>
            <a:off x="5082364" y="1434066"/>
            <a:ext cx="3589298" cy="22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97225" y="54975"/>
            <a:ext cx="3163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Ejercicio 1</a:t>
            </a:r>
            <a:endParaRPr>
              <a:solidFill>
                <a:schemeClr val="dk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Google Shape;113;p21"/>
              <p:cNvSpPr txBox="1"/>
              <p:nvPr/>
            </p:nvSpPr>
            <p:spPr>
              <a:xfrm>
                <a:off x="158250" y="973100"/>
                <a:ext cx="3300000" cy="3855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numCol="2" anchor="t" anchorCtr="0">
                <a:spAutoFit/>
              </a:bodyPr>
              <a:lstStyle/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Determine la distancia entre la recta </a:t>
                </a:r>
                <a14:m>
                  <m:oMath xmlns:m="http://schemas.openxmlformats.org/officeDocument/2006/math"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13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s-419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la recta</a:t>
                </a:r>
                <a:r>
                  <a:rPr lang="es-419" sz="1200" i="1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-419" sz="1200" i="1" dirty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endParaRPr lang="es-419"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sz="12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13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  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endParaRPr lang="es-419" sz="12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𝐴𝑥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𝐵𝑦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sSub>
                      <m:sSubPr>
                        <m:ctrlPr>
                          <a:rPr lang="es-419" sz="120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1</m:t>
                        </m:r>
                      </m:sub>
                    </m:sSub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𝐴𝑥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𝐵𝑦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sSub>
                      <m:sSubPr>
                        <m:ctrlPr>
                          <a:rPr lang="es-419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2</m:t>
                        </m:r>
                      </m:sub>
                    </m:sSub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endParaRPr lang="es-ES" sz="1200" i="1" dirty="0">
                  <a:latin typeface="Cambria Math" panose="02040503050406030204" pitchFamily="18" charset="0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</m:t>
                    </m:r>
                  </m:oMath>
                </a14:m>
                <a:r>
                  <a:rPr lang="es-ES" sz="1200" i="1" dirty="0">
                    <a:latin typeface="Cambria Math" panose="02040503050406030204" pitchFamily="18" charset="0"/>
                    <a:ea typeface="Roboto"/>
                    <a:cs typeface="Roboto"/>
                    <a:sym typeface="Roboto"/>
                  </a:rPr>
                  <a:t> 	         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</m:t>
                    </m:r>
                  </m:oMath>
                </a14:m>
                <a:endParaRPr lang="es-ES" sz="1200" i="1" dirty="0">
                  <a:latin typeface="Cambria Math" panose="02040503050406030204" pitchFamily="18" charset="0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 −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 −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</m:oMath>
                </a14:m>
                <a:endParaRPr lang="es-419" sz="12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419" sz="120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1</m:t>
                        </m:r>
                      </m:sub>
                    </m:sSub>
                    <m:r>
                      <a:rPr lang="es-ES" sz="1200" i="1" dirty="0">
                        <a:latin typeface="Cambria Math" panose="02040503050406030204" pitchFamily="18" charset="0"/>
                        <a:ea typeface="Roboto"/>
                        <a:sym typeface="Roboto"/>
                      </a:rPr>
                      <m:t> 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13</m:t>
                    </m:r>
                    <m:sSub>
                      <m:sSubPr>
                        <m:ctrlPr>
                          <a:rPr lang="es-419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                             </m:t>
                        </m:r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2</m:t>
                        </m:r>
                      </m:sub>
                    </m:sSub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ar-AE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ar-A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ar-AE" sz="1400" dirty="0"/>
              </a:p>
              <a:p>
                <a:pPr marL="0" lvl="0" indent="0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sz="12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>
          <p:sp>
            <p:nvSpPr>
              <p:cNvPr id="113" name="Google Shape;113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50" y="973100"/>
                <a:ext cx="3300000" cy="3855769"/>
              </a:xfrm>
              <a:prstGeom prst="rect">
                <a:avLst/>
              </a:prstGeom>
              <a:blipFill>
                <a:blip r:embed="rId3"/>
                <a:stretch>
                  <a:fillRect l="-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 l="34774" t="15099" r="4567" b="15667"/>
          <a:stretch/>
        </p:blipFill>
        <p:spPr>
          <a:xfrm>
            <a:off x="3980625" y="1143800"/>
            <a:ext cx="5059275" cy="32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97225" y="1187"/>
            <a:ext cx="3163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2"/>
                </a:solidFill>
              </a:rPr>
              <a:t>Ejercicio 2</a:t>
            </a:r>
            <a:endParaRPr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Google Shape;121;p22"/>
              <p:cNvSpPr txBox="1"/>
              <p:nvPr/>
            </p:nvSpPr>
            <p:spPr>
              <a:xfrm>
                <a:off x="60725" y="637753"/>
                <a:ext cx="3300000" cy="4016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Halle la distancia entre la recta </a:t>
                </a:r>
                <a14:m>
                  <m:oMath xmlns:m="http://schemas.openxmlformats.org/officeDocument/2006/math"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22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 y la recta</a:t>
                </a:r>
                <a:r>
                  <a:rPr lang="es-419" i="1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-419" i="1" dirty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endParaRPr lang="es-419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22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dirty="0">
                    <a:latin typeface="Roboto"/>
                    <a:ea typeface="Roboto"/>
                    <a:cs typeface="Roboto"/>
                    <a:sym typeface="Roboto"/>
                  </a:rPr>
                  <a:t>         </a:t>
                </a:r>
                <a14:m>
                  <m:oMath xmlns:m="http://schemas.openxmlformats.org/officeDocument/2006/math">
                    <m:r>
                      <a:rPr lang="es-ES" b="0" i="0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-419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-419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endParaRPr lang="es-419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𝐴𝑥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𝐵𝑦</m:t>
                    </m:r>
                    <m:r>
                      <a:rPr lang="es-419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sSub>
                      <m:sSubPr>
                        <m:ctrlPr>
                          <a:rPr lang="ar-AE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ar-AE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ar-AE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1</m:t>
                        </m:r>
                      </m:sub>
                    </m:sSub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ar-AE" dirty="0">
                    <a:latin typeface="Roboto"/>
                    <a:ea typeface="Roboto"/>
                    <a:cs typeface="Roboto"/>
                    <a:sym typeface="Roboto"/>
                  </a:rPr>
                  <a:t>        </a:t>
                </a:r>
                <a14:m>
                  <m:oMath xmlns:m="http://schemas.openxmlformats.org/officeDocument/2006/math"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𝐴𝑥</m:t>
                    </m:r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𝐵𝑦</m:t>
                    </m:r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sSub>
                      <m:sSubPr>
                        <m:ctrlP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ar-AE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2</m:t>
                        </m:r>
                      </m:sub>
                    </m:sSub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endParaRPr lang="ar-AE" i="1" dirty="0">
                  <a:latin typeface="Cambria Math" panose="02040503050406030204" pitchFamily="18" charset="0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</m:t>
                    </m:r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</m:oMath>
                </a14:m>
                <a:r>
                  <a:rPr lang="ar-AE" i="1" dirty="0">
                    <a:latin typeface="Cambria Math" panose="02040503050406030204" pitchFamily="18" charset="0"/>
                    <a:ea typeface="Roboto"/>
                    <a:cs typeface="Roboto"/>
                    <a:sym typeface="Roboto"/>
                  </a:rPr>
                  <a:t> 	  </a:t>
                </a:r>
                <a:r>
                  <a:rPr lang="es-ES" i="1" dirty="0">
                    <a:latin typeface="Cambria Math" panose="02040503050406030204" pitchFamily="18" charset="0"/>
                    <a:ea typeface="Roboto"/>
                    <a:cs typeface="Roboto"/>
                    <a:sym typeface="Roboto"/>
                  </a:rPr>
                  <a:t>  </a:t>
                </a:r>
                <a:r>
                  <a:rPr lang="ar-AE" i="1" dirty="0">
                    <a:latin typeface="Cambria Math" panose="02040503050406030204" pitchFamily="18" charset="0"/>
                    <a:ea typeface="Roboto"/>
                    <a:cs typeface="Roboto"/>
                    <a:sym typeface="Roboto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</m:t>
                    </m:r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</m:oMath>
                </a14:m>
                <a:endParaRPr lang="ar-AE" i="1" dirty="0">
                  <a:latin typeface="Cambria Math" panose="02040503050406030204" pitchFamily="18" charset="0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</m:t>
                    </m:r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 −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</m:oMath>
                </a14:m>
                <a:r>
                  <a:rPr lang="ar-AE" dirty="0">
                    <a:latin typeface="Roboto"/>
                    <a:ea typeface="Roboto"/>
                    <a:cs typeface="Roboto"/>
                    <a:sym typeface="Roboto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</m:t>
                    </m:r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 −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</m:oMath>
                </a14:m>
                <a:endParaRPr lang="ar-AE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1</m:t>
                        </m:r>
                      </m:sub>
                    </m:sSub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sym typeface="Roboto"/>
                      </a:rPr>
                      <m:t> </m:t>
                    </m:r>
                    <m:r>
                      <a:rPr lang="ar-AE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22</m:t>
                    </m:r>
                    <m:sSub>
                      <m:sSubPr>
                        <m:ctrlP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ar-AE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                        </m:t>
                        </m:r>
                        <m:r>
                          <a:rPr lang="ar-AE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2</m:t>
                        </m:r>
                      </m:sub>
                    </m:sSub>
                    <m:r>
                      <a:rPr lang="ar-AE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</m:oMath>
                </a14:m>
                <a:r>
                  <a:rPr lang="ar-AE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ar-AE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ar-AE" sz="16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6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16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ar-AE" sz="16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6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ar-AE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6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ar-AE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6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ar-AE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ar-AE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 dirty="0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ar-AE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ar-A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ar-A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ar-AE" sz="16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>
          <p:sp>
            <p:nvSpPr>
              <p:cNvPr id="121" name="Google Shape;121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5" y="637753"/>
                <a:ext cx="3300000" cy="4016134"/>
              </a:xfrm>
              <a:prstGeom prst="rect">
                <a:avLst/>
              </a:prstGeom>
              <a:blipFill>
                <a:blip r:embed="rId3"/>
                <a:stretch>
                  <a:fillRect l="-555" r="-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l="33170" t="21083" r="10740" b="16522"/>
          <a:stretch/>
        </p:blipFill>
        <p:spPr>
          <a:xfrm>
            <a:off x="3892925" y="982763"/>
            <a:ext cx="5064550" cy="31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5138" y="106889"/>
            <a:ext cx="3163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2"/>
                </a:solidFill>
              </a:rPr>
              <a:t>Ejercicio 3</a:t>
            </a:r>
            <a:endParaRPr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Google Shape;129;p23"/>
              <p:cNvSpPr txBox="1"/>
              <p:nvPr/>
            </p:nvSpPr>
            <p:spPr>
              <a:xfrm>
                <a:off x="328950" y="677250"/>
                <a:ext cx="3300000" cy="3996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Halle la distancia entre la recta </a:t>
                </a:r>
                <a14:m>
                  <m:oMath xmlns:m="http://schemas.openxmlformats.org/officeDocument/2006/math"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6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12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</m:oMath>
                </a14:m>
                <a:r>
                  <a:rPr lang="es-419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 la recta</a:t>
                </a:r>
                <a:r>
                  <a:rPr lang="es-419" sz="1200" i="1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8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12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16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-419" sz="1200" i="1" dirty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endParaRPr lang="es-419"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6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12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</a:p>
              <a:p>
                <a:pPr lvl="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200" i="1" dirty="0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−</m:t>
                          </m:r>
                          <m: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8</m:t>
                          </m:r>
                          <m: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num>
                        <m:den>
                          <m:r>
                            <a:rPr lang="ar-AE" sz="1200" b="0" i="1" dirty="0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2</m:t>
                          </m:r>
                        </m:den>
                      </m:f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f>
                        <m:fPr>
                          <m:ctrlP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lang="es-ES" sz="1200" b="0" i="1" dirty="0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12</m:t>
                          </m:r>
                          <m: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num>
                        <m:den>
                          <m: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2</m:t>
                          </m:r>
                        </m:den>
                      </m:f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f>
                        <m:fPr>
                          <m:ctrlP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lang="es-ES" sz="1200" b="0" i="1" dirty="0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16</m:t>
                          </m:r>
                        </m:num>
                        <m:den>
                          <m:r>
                            <a:rPr lang="ar-AE" sz="1200" i="1" dirty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  <a:ea typeface="Roboto"/>
                              <a:sym typeface="Roboto"/>
                            </a:rPr>
                            <m:t>2</m:t>
                          </m:r>
                        </m:den>
                      </m:f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0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     −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4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6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𝑦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8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0</m:t>
                      </m:r>
                      <m:r>
                        <a:rPr lang="ar-AE" sz="1200" i="1" dirty="0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 </m:t>
                      </m:r>
                    </m:oMath>
                  </m:oMathPara>
                </a14:m>
                <a:endParaRPr lang="ar-AE"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:endParaRPr lang="es-ES"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ar-AE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-</a:t>
                </a:r>
                <a14:m>
                  <m:oMath xmlns:m="http://schemas.openxmlformats.org/officeDocument/2006/math"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6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12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       </a:t>
                </a:r>
                <a14:m>
                  <m:oMath xmlns:m="http://schemas.openxmlformats.org/officeDocument/2006/math">
                    <m:r>
                      <a:rPr lang="es-ES" sz="1200" b="0" i="0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sz="1200" b="0" i="0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6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8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endParaRPr lang="es-419" sz="12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𝐴𝑥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𝐵𝑦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sSub>
                      <m:sSubPr>
                        <m:ctrlPr>
                          <a:rPr lang="es-419" sz="120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1</m:t>
                        </m:r>
                      </m:sub>
                    </m:sSub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   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𝐴𝑥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𝐵𝑦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sSub>
                      <m:sSubPr>
                        <m:ctrlPr>
                          <a:rPr lang="es-419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2</m:t>
                        </m:r>
                      </m:sub>
                    </m:sSub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endParaRPr lang="es-ES" sz="1200" i="1" dirty="0">
                  <a:latin typeface="Cambria Math" panose="02040503050406030204" pitchFamily="18" charset="0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=−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</m:oMath>
                </a14:m>
                <a:r>
                  <a:rPr lang="es-ES" sz="1200" i="1" dirty="0">
                    <a:latin typeface="Cambria Math" panose="02040503050406030204" pitchFamily="18" charset="0"/>
                    <a:ea typeface="Roboto"/>
                    <a:cs typeface="Roboto"/>
                    <a:sym typeface="Roboto"/>
                  </a:rPr>
                  <a:t> 	             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𝐴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=−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4</m:t>
                    </m:r>
                  </m:oMath>
                </a14:m>
                <a:endParaRPr lang="es-ES" sz="1200" i="1" dirty="0">
                  <a:latin typeface="Cambria Math" panose="02040503050406030204" pitchFamily="18" charset="0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6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𝐵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 −</m:t>
                    </m:r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</m:oMath>
                </a14:m>
                <a:endParaRPr lang="es-419" sz="12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419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1</m:t>
                        </m:r>
                      </m:sub>
                    </m:sSub>
                    <m:r>
                      <a:rPr lang="es-ES" sz="1200" i="1" dirty="0">
                        <a:latin typeface="Cambria Math" panose="02040503050406030204" pitchFamily="18" charset="0"/>
                        <a:ea typeface="Roboto"/>
                        <a:sym typeface="Roboto"/>
                      </a:rPr>
                      <m:t> </m:t>
                    </m:r>
                    <m:r>
                      <a:rPr lang="es-419" sz="120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12</m:t>
                    </m:r>
                    <m:sSub>
                      <m:sSubPr>
                        <m:ctrlPr>
                          <a:rPr lang="es-419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</m:ctrlPr>
                      </m:sSubPr>
                      <m:e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                            </m:t>
                        </m:r>
                        <m:r>
                          <a:rPr lang="es-ES" sz="1200" i="1" dirty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es-ES" sz="1200" b="0" i="1" dirty="0" smtClean="0">
                            <a:latin typeface="Cambria Math" panose="02040503050406030204" pitchFamily="18" charset="0"/>
                            <a:ea typeface="Roboto"/>
                            <a:sym typeface="Roboto"/>
                          </a:rPr>
                          <m:t>2</m:t>
                        </m:r>
                      </m:sub>
                    </m:sSub>
                    <m:r>
                      <a:rPr lang="es-419" sz="1200" i="1" dirty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-ES" sz="1200" b="0" i="1" dirty="0" smtClean="0"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8</m:t>
                    </m:r>
                  </m:oMath>
                </a14:m>
                <a:r>
                  <a:rPr lang="es-419" sz="1200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4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ar-AE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ar-AE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ar-A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 b="0" i="1" dirty="0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s-ES" sz="12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2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 sz="1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ar-AE" sz="1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ar-AE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e>
                          </m:rad>
                        </m:den>
                      </m:f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2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s-E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r>
                        <a:rPr lang="ar-AE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s-E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1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2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ad>
                            <m:radPr>
                              <m:degHide m:val="on"/>
                              <m:ctrlPr>
                                <a:rPr lang="es-E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1200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s-ES" sz="1200" b="0" i="1" dirty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ar-AE" sz="1400" dirty="0"/>
              </a:p>
            </p:txBody>
          </p:sp>
        </mc:Choice>
        <mc:Fallback>
          <p:sp>
            <p:nvSpPr>
              <p:cNvPr id="129" name="Google Shape;129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0" y="677250"/>
                <a:ext cx="3300000" cy="3996961"/>
              </a:xfrm>
              <a:prstGeom prst="rect">
                <a:avLst/>
              </a:prstGeom>
              <a:blipFill>
                <a:blip r:embed="rId3"/>
                <a:stretch>
                  <a:fillRect l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Google Shape;130;p23"/>
          <p:cNvPicPr preferRelativeResize="0"/>
          <p:nvPr/>
        </p:nvPicPr>
        <p:blipFill rotWithShape="1">
          <a:blip r:embed="rId4">
            <a:alphaModFix/>
          </a:blip>
          <a:srcRect l="34933" t="17094" r="22439" b="27349"/>
          <a:stretch/>
        </p:blipFill>
        <p:spPr>
          <a:xfrm>
            <a:off x="4056600" y="973425"/>
            <a:ext cx="465782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ctrTitle"/>
          </p:nvPr>
        </p:nvSpPr>
        <p:spPr>
          <a:xfrm>
            <a:off x="3674700" y="1098275"/>
            <a:ext cx="1794600" cy="5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Tarea Nº 2 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Google Shape;136;p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1650" y="1708950"/>
                <a:ext cx="7700400" cy="3156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Semana del 22 al 26 de marzo de 2021.</a:t>
                </a:r>
                <a:endParaRPr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Indicaciones: Desarrolle la tarea con limpieza, orden, con todo el proceso y sobretodo con honestidad.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Fecha de entrega: Hasta el día viernes 26 de marzo 23:59, después de esa fecha y hora se receptará menos un punto. Gracias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Actividades: </a:t>
                </a:r>
                <a:endParaRPr sz="1200" i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Roboto"/>
                  <a:buAutoNum type="arabicPeriod"/>
                </a:pPr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Halle la distancia entre la recta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7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5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y la recta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7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9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y grafique.</a:t>
                </a:r>
                <a:r>
                  <a:rPr lang="es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 Respuesta: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.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84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𝑢</m:t>
                    </m:r>
                  </m:oMath>
                </a14:m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Roboto"/>
                  <a:buAutoNum type="arabicPeriod"/>
                </a:pPr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Halle la distancia entre la recta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13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y la recta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14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y grafique. </a:t>
                </a:r>
                <a:r>
                  <a:rPr lang="es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Respuesta: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.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32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𝑢</m:t>
                    </m:r>
                  </m:oMath>
                </a14:m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457200" lvl="0" indent="-30480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Roboto"/>
                  <a:buAutoNum type="arabicPeriod"/>
                </a:pPr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Halle la distancia entre la recta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6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+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y la recta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9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𝑥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32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𝑦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−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17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=</m:t>
                    </m:r>
                    <m:r>
                      <a:rPr lang="e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0</m:t>
                    </m:r>
                  </m:oMath>
                </a14:m>
                <a:r>
                  <a:rPr lang="es"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y grafique.</a:t>
                </a:r>
                <a:r>
                  <a:rPr lang="es" sz="1200" i="1" dirty="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 Respuesta: </a:t>
                </a:r>
                <a14:m>
                  <m:oMath xmlns:m="http://schemas.openxmlformats.org/officeDocument/2006/math"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2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.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36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  <m:r>
                      <a:rPr lang="es" sz="1200" i="1" dirty="0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𝑢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36" name="Google Shape;136;p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1650" y="1708950"/>
                <a:ext cx="7700400" cy="3156000"/>
              </a:xfrm>
              <a:prstGeom prst="rect">
                <a:avLst/>
              </a:prstGeom>
              <a:blipFill>
                <a:blip r:embed="rId3"/>
                <a:stretch>
                  <a:fillRect l="-79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B161B-FF9B-4EA7-99D6-15D2A870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51" y="554050"/>
            <a:ext cx="7831574" cy="551736"/>
          </a:xfrm>
        </p:spPr>
        <p:txBody>
          <a:bodyPr/>
          <a:lstStyle/>
          <a:p>
            <a:r>
              <a:rPr lang="es-ES" dirty="0"/>
              <a:t>Recursos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042067-9926-4F89-B60F-D915AB01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4950" y="926462"/>
            <a:ext cx="4795284" cy="668422"/>
          </a:xfrm>
        </p:spPr>
        <p:txBody>
          <a:bodyPr/>
          <a:lstStyle/>
          <a:p>
            <a:r>
              <a:rPr lang="es-419" dirty="0">
                <a:hlinkClick r:id="rId2"/>
              </a:rPr>
              <a:t>https://www.youtube.com/watch?v=5pS2n2NiyIY</a:t>
            </a:r>
            <a:endParaRPr lang="es-419" dirty="0"/>
          </a:p>
          <a:p>
            <a:endParaRPr lang="es-419" dirty="0"/>
          </a:p>
        </p:txBody>
      </p:sp>
      <p:pic>
        <p:nvPicPr>
          <p:cNvPr id="1026" name="Picture 2" descr="Distancia entre dos rectas paralelas - Universo Formulas">
            <a:extLst>
              <a:ext uri="{FF2B5EF4-FFF2-40B4-BE49-F238E27FC236}">
                <a16:creationId xmlns:a16="http://schemas.microsoft.com/office/drawing/2014/main" id="{205B9C1E-EE15-4A5F-8908-7F9C632F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24" y="1616713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4948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554</Words>
  <Application>Microsoft Office PowerPoint</Application>
  <PresentationFormat>Presentación en pantalla (16:9)</PresentationFormat>
  <Paragraphs>52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Proxima Nova</vt:lpstr>
      <vt:lpstr>Arial</vt:lpstr>
      <vt:lpstr>Cambria Math</vt:lpstr>
      <vt:lpstr>Alfa Slab One</vt:lpstr>
      <vt:lpstr>Roboto</vt:lpstr>
      <vt:lpstr>Gameday</vt:lpstr>
      <vt:lpstr>Distancia entre dos rectas</vt:lpstr>
      <vt:lpstr>¿Qué significa distancia entre rectas? </vt:lpstr>
      <vt:lpstr>Distancia entre dos rectas</vt:lpstr>
      <vt:lpstr>Ejercicio 1</vt:lpstr>
      <vt:lpstr>Ejercicio 2</vt:lpstr>
      <vt:lpstr>Ejercicio 3</vt:lpstr>
      <vt:lpstr>Tarea Nº 2 </vt:lpstr>
      <vt:lpstr>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Distancia entre dos rectas</dc:title>
  <cp:lastModifiedBy>CORE I5</cp:lastModifiedBy>
  <cp:revision>10</cp:revision>
  <dcterms:modified xsi:type="dcterms:W3CDTF">2021-03-22T16:51:47Z</dcterms:modified>
</cp:coreProperties>
</file>