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verage" panose="020B0604020202020204" charset="0"/>
      <p:regular r:id="rId12"/>
    </p:embeddedFont>
    <p:embeddedFont>
      <p:font typeface="Cambria Math" panose="02040503050406030204" pitchFamily="18" charset="0"/>
      <p:regular r:id="rId13"/>
    </p:embeddedFont>
    <p:embeddedFont>
      <p:font typeface="Oswald" panose="020B0604020202020204" charset="0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3CCC7-D6EF-4897-9DEB-8A7536C9D130}">
  <a:tblStyle styleId="{F5A3CCC7-D6EF-4897-9DEB-8A7536C9D1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c89c1097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c89c1097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89c1097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89c1097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c89c1097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c89c1097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c89c1097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c89c1097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c89c1097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c89c1097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c89c1097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c89c1097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c89c1097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c89c1097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c89c1097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c89c1097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Rectas paralelas, perpendiculares y coincidentes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Semana 3 del Proyecto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5" name="Google Shape;65;p14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09275" y="371825"/>
                <a:ext cx="4045200" cy="1661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dirty="0"/>
                  <a:t>Dada la ecuación explícita de la recta </a:t>
                </a:r>
                <a:endParaRPr dirty="0"/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" i="1" dirty="0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  <a:p>
                <a:pPr marL="0" lvl="0" indent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dirty="0"/>
                  <a:t>Donde, </a:t>
                </a:r>
                <a:endParaRPr dirty="0"/>
              </a:p>
            </p:txBody>
          </p:sp>
        </mc:Choice>
        <mc:Fallback>
          <p:sp>
            <p:nvSpPr>
              <p:cNvPr id="65" name="Google Shape;65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9275" y="371825"/>
                <a:ext cx="4045200" cy="1661700"/>
              </a:xfrm>
              <a:prstGeom prst="rect">
                <a:avLst/>
              </a:prstGeom>
              <a:blipFill>
                <a:blip r:embed="rId3"/>
                <a:stretch>
                  <a:fillRect l="-1807" b="-183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15665" t="8329" r="11336" b="4173"/>
          <a:stretch/>
        </p:blipFill>
        <p:spPr>
          <a:xfrm>
            <a:off x="209275" y="2033525"/>
            <a:ext cx="4045200" cy="271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1625" y="285750"/>
            <a:ext cx="3939925" cy="39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18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Relación entre las pendientes de rectas paralelas, perpendiculares y coincidentes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88200"/>
            <a:ext cx="3999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000" dirty="0"/>
              <a:t>RECTAS PARALELAS</a:t>
            </a:r>
            <a:endParaRPr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Google Shape;74;p15"/>
              <p:cNvSpPr/>
              <p:nvPr/>
            </p:nvSpPr>
            <p:spPr>
              <a:xfrm>
                <a:off x="459675" y="1859700"/>
                <a:ext cx="3999900" cy="1260018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dirty="0"/>
                  <a:t>Dos rectas son paralelas si tienen la misma pendiente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dirty="0"/>
              </a:p>
              <a:p>
                <a:pPr lvl="0">
                  <a:lnSpc>
                    <a:spcPct val="13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74" name="Google Shape;74;p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75" y="1859700"/>
                <a:ext cx="3999900" cy="1260018"/>
              </a:xfrm>
              <a:prstGeom prst="roundRect">
                <a:avLst>
                  <a:gd name="adj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200" y="1095637"/>
            <a:ext cx="3119700" cy="38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234525"/>
            <a:ext cx="3909426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000" dirty="0"/>
              <a:t>RECTAS PERPENDICULARES</a:t>
            </a:r>
            <a:endParaRPr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Google Shape;81;p16"/>
              <p:cNvSpPr/>
              <p:nvPr/>
            </p:nvSpPr>
            <p:spPr>
              <a:xfrm>
                <a:off x="4696325" y="510600"/>
                <a:ext cx="3696300" cy="1836300"/>
              </a:xfrm>
              <a:prstGeom prst="wave">
                <a:avLst>
                  <a:gd name="adj1" fmla="val 12500"/>
                  <a:gd name="adj2" fmla="val 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dirty="0"/>
                  <a:t>Dos rectas son perpendiculares si el producto de sus pendientes es igual a -1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81" name="Google Shape;81;p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325" y="510600"/>
                <a:ext cx="3696300" cy="1836300"/>
              </a:xfrm>
              <a:prstGeom prst="wave">
                <a:avLst>
                  <a:gd name="adj1" fmla="val 12500"/>
                  <a:gd name="adj2" fmla="val 0"/>
                </a:avLst>
              </a:prstGeom>
              <a:blipFill>
                <a:blip r:embed="rId3"/>
                <a:stretch>
                  <a:fillRect l="-328"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25" y="852750"/>
            <a:ext cx="2881350" cy="375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236750" y="103175"/>
            <a:ext cx="39999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2000" dirty="0"/>
              <a:t>RECTAS COINCIDENTES</a:t>
            </a:r>
            <a:endParaRPr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Google Shape;88;p17"/>
              <p:cNvSpPr/>
              <p:nvPr/>
            </p:nvSpPr>
            <p:spPr>
              <a:xfrm>
                <a:off x="410475" y="759200"/>
                <a:ext cx="3999900" cy="181255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dirty="0"/>
                  <a:t>Dos rectas son coincidentes son las rectas que comparte todos sus puntos: sus pendientes y sus cortes con el eje y son iguales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" dirty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  <a:p>
                <a:pPr lvl="1" algn="ctr"/>
                <a:r>
                  <a:rPr lang="es-ES" dirty="0"/>
                  <a:t>y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88" name="Google Shape;88;p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5" y="759200"/>
                <a:ext cx="3999900" cy="181255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350" y="639875"/>
            <a:ext cx="4153625" cy="35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180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Ejercicios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874269"/>
            <a:ext cx="85206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" dirty="0"/>
              <a:t>Indique, en cada caso, si las rectas dadas son paralelas, perpendiculares, coincidentes o ninguna de ellas. 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Google Shape;96;p18"/>
              <p:cNvSpPr txBox="1"/>
              <p:nvPr/>
            </p:nvSpPr>
            <p:spPr>
              <a:xfrm>
                <a:off x="447925" y="2243025"/>
                <a:ext cx="2910900" cy="2339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52400" lvl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𝑦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=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4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𝑥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−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2</m:t>
                      </m:r>
                    </m:oMath>
                  </m:oMathPara>
                </a14:m>
                <a:endParaRPr lang="es-ES" i="1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marL="152400" lvl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𝑦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=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4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𝑥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+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6</m:t>
                      </m:r>
                    </m:oMath>
                  </m:oMathPara>
                </a14:m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=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4</m:t>
                      </m:r>
                    </m:oMath>
                  </m:oMathPara>
                </a14:m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=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4</m:t>
                      </m:r>
                    </m:oMath>
                  </m:oMathPara>
                </a14:m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lvl="0"/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=</m:t>
                      </m:r>
                      <m:sSub>
                        <m:sSubPr>
                          <m:ctrlPr>
                            <a:rPr lang="ar-AE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4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=</m:t>
                      </m:r>
                      <m:r>
                        <a:rPr lang="es-419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Average"/>
                          <a:cs typeface="Average"/>
                          <a:sym typeface="Average"/>
                        </a:rPr>
                        <m:t>4</m:t>
                      </m:r>
                    </m:oMath>
                  </m:oMathPara>
                </a14:m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dirty="0">
                    <a:solidFill>
                      <a:srgbClr val="FFFFFF"/>
                    </a:solidFill>
                    <a:latin typeface="Average" panose="020B0604020202020204" charset="0"/>
                    <a:ea typeface="Average"/>
                    <a:cs typeface="Average"/>
                    <a:sym typeface="Average"/>
                  </a:rPr>
                  <a:t>Las rectas son paralelas.</a:t>
                </a:r>
                <a:endParaRPr dirty="0">
                  <a:solidFill>
                    <a:srgbClr val="FFFFFF"/>
                  </a:solidFill>
                  <a:latin typeface="Average" panose="020B0604020202020204" charset="0"/>
                  <a:ea typeface="Average"/>
                  <a:cs typeface="Average"/>
                  <a:sym typeface="Average"/>
                </a:endParaRPr>
              </a:p>
            </p:txBody>
          </p:sp>
        </mc:Choice>
        <mc:Fallback>
          <p:sp>
            <p:nvSpPr>
              <p:cNvPr id="96" name="Google Shape;96;p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25" y="2243025"/>
                <a:ext cx="2910900" cy="2339072"/>
              </a:xfrm>
              <a:prstGeom prst="rect">
                <a:avLst/>
              </a:prstGeom>
              <a:blipFill>
                <a:blip r:embed="rId3"/>
                <a:stretch>
                  <a:fillRect l="-6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l="43660" t="25092" r="24158" b="47999"/>
          <a:stretch/>
        </p:blipFill>
        <p:spPr>
          <a:xfrm>
            <a:off x="3466475" y="1951250"/>
            <a:ext cx="5258175" cy="24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Google Shape;102;p1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365699"/>
                <a:ext cx="3134400" cy="430199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ar-AE" sz="140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400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" sz="1400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ar-AE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AE" sz="14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sz="1400" b="0" i="1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14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ar-AE" sz="14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419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419" sz="14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14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14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40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s-ES" sz="14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419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 −</m:t>
                      </m:r>
                      <m:r>
                        <a:rPr lang="es-419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</m:t>
                      </m:r>
                    </m:oMath>
                  </m:oMathPara>
                </a14:m>
                <a:endParaRPr lang="es-419" sz="14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ES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ar-AE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sz="1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419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 −</m:t>
                      </m:r>
                      <m:r>
                        <a:rPr lang="es-419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</m:t>
                      </m:r>
                    </m:oMath>
                  </m:oMathPara>
                </a14:m>
                <a:endParaRPr lang="es-419" sz="14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−</m:t>
                      </m:r>
                      <m:r>
                        <a:rPr lang="es-419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</m:t>
                      </m:r>
                      <m:r>
                        <a:rPr lang="es-419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 −</m:t>
                      </m:r>
                      <m:r>
                        <a:rPr lang="es-419" sz="1400" i="1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</m:t>
                      </m:r>
                    </m:oMath>
                  </m:oMathPara>
                </a14:m>
                <a:endParaRPr lang="es-419" sz="14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419" sz="14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1400" dirty="0">
                    <a:solidFill>
                      <a:srgbClr val="FFFFFF"/>
                    </a:solidFill>
                    <a:latin typeface="Average" panose="020B0604020202020204" charset="0"/>
                    <a:ea typeface="Roboto"/>
                    <a:cs typeface="Roboto"/>
                    <a:sym typeface="Roboto"/>
                  </a:rPr>
                  <a:t>Las rectas son perpendiculares</a:t>
                </a:r>
                <a:endParaRPr sz="14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</p:txBody>
          </p:sp>
        </mc:Choice>
        <mc:Fallback>
          <p:sp>
            <p:nvSpPr>
              <p:cNvPr id="102" name="Google Shape;102;p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365699"/>
                <a:ext cx="3134400" cy="4301993"/>
              </a:xfrm>
              <a:prstGeom prst="rect">
                <a:avLst/>
              </a:prstGeom>
              <a:blipFill>
                <a:blip r:embed="rId3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l="42783" t="22935" r="12886" b="30276"/>
          <a:stretch/>
        </p:blipFill>
        <p:spPr>
          <a:xfrm>
            <a:off x="3446100" y="883175"/>
            <a:ext cx="5389475" cy="32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Google Shape;108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328225"/>
                <a:ext cx="3190500" cy="45627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numCol="1" anchor="t" anchorCtr="0">
                <a:normAutofit fontScale="85000" lnSpcReduction="20000"/>
              </a:bodyPr>
              <a:lstStyle/>
              <a:p>
                <a:pPr marL="0" lvl="0" indent="0" algn="ctr">
                  <a:buNone/>
                </a:pPr>
                <a:r>
                  <a:rPr lang="ar-AE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ar-AE" sz="1300" i="1" dirty="0" smtClean="0">
                        <a:solidFill>
                          <a:srgbClr val="FFFFFF"/>
                        </a:solidFill>
                        <a:latin typeface="+mn-lt"/>
                      </a:rPr>
                      <m:t>𝑦</m:t>
                    </m:r>
                    <m:r>
                      <a:rPr lang="ar-AE" sz="1300" i="1" dirty="0" smtClean="0">
                        <a:solidFill>
                          <a:srgbClr val="FFFFFF"/>
                        </a:solidFill>
                        <a:latin typeface="+mn-lt"/>
                      </a:rPr>
                      <m:t>=</m:t>
                    </m:r>
                    <m:f>
                      <m:fPr>
                        <m:ctrlPr>
                          <a:rPr lang="ar-AE" sz="1300" i="1" dirty="0" smtClean="0">
                            <a:solidFill>
                              <a:srgbClr val="FFFFFF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ar-AE" sz="1300" b="0" i="1" dirty="0" smtClean="0">
                            <a:solidFill>
                              <a:srgbClr val="FFFFFF"/>
                            </a:solidFill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s-ES" sz="1300" b="0" i="1" dirty="0" smtClean="0">
                            <a:solidFill>
                              <a:srgbClr val="FFFFFF"/>
                            </a:solidFill>
                            <a:latin typeface="+mn-lt"/>
                          </a:rPr>
                          <m:t>6</m:t>
                        </m:r>
                      </m:den>
                    </m:f>
                    <m:r>
                      <a:rPr lang="ar-AE" sz="1300" i="1" dirty="0" smtClean="0">
                        <a:solidFill>
                          <a:srgbClr val="FFFFFF"/>
                        </a:solidFill>
                        <a:latin typeface="+mn-lt"/>
                      </a:rPr>
                      <m:t>𝑥</m:t>
                    </m:r>
                    <m:r>
                      <a:rPr lang="ar-AE" sz="1300" i="1" dirty="0" smtClean="0">
                        <a:solidFill>
                          <a:srgbClr val="FFFFFF"/>
                        </a:solidFill>
                        <a:latin typeface="+mn-lt"/>
                      </a:rPr>
                      <m:t>−</m:t>
                    </m:r>
                    <m:f>
                      <m:fPr>
                        <m:ctrlPr>
                          <a:rPr lang="ar-AE" sz="1300" i="1" dirty="0">
                            <a:solidFill>
                              <a:srgbClr val="FFFFFF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ar-AE" sz="1300" i="1" dirty="0">
                            <a:solidFill>
                              <a:srgbClr val="FFFFFF"/>
                            </a:solidFill>
                            <a:latin typeface="+mn-lt"/>
                          </a:rPr>
                          <m:t>3</m:t>
                        </m:r>
                      </m:num>
                      <m:den>
                        <m:r>
                          <a:rPr lang="es-ES" sz="1300" i="1" dirty="0">
                            <a:solidFill>
                              <a:srgbClr val="FFFFFF"/>
                            </a:solidFill>
                            <a:latin typeface="+mn-lt"/>
                          </a:rPr>
                          <m:t>6</m:t>
                        </m:r>
                      </m:den>
                    </m:f>
                  </m:oMath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lv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</a:rPr>
                        <m:t>𝑦</m:t>
                      </m:r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b="0" i="1" dirty="0" smtClean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𝑥</m:t>
                          </m:r>
                        </m:num>
                        <m:den>
                          <m:r>
                            <a:rPr lang="es-ES" sz="1300" b="0" i="1" dirty="0" smtClean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</a:rPr>
                        <m:t>−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b="0" i="1" dirty="0" smtClean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b="0" i="1" dirty="0" smtClean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𝑦</m:t>
                      </m:r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3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6</m:t>
                          </m:r>
                        </m:den>
                      </m:f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−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3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𝑦</m:t>
                      </m:r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−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𝑚</m:t>
                          </m:r>
                        </m:e>
                        <m:sub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1</m:t>
                          </m:r>
                        </m:sub>
                      </m:sSub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𝑚</m:t>
                          </m:r>
                        </m:e>
                        <m:sub>
                          <m:r>
                            <a:rPr lang="es-ES" sz="1300" b="0" i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2</m:t>
                          </m:r>
                        </m:sub>
                      </m:sSub>
                      <m:r>
                        <a:rPr lang="ar-AE" sz="1300" i="1" dirty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sz="1300" i="1" dirty="0">
                  <a:solidFill>
                    <a:srgbClr val="FFFFFF"/>
                  </a:solidFill>
                  <a:latin typeface="Average" panose="020B060402020202020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𝑚</m:t>
                          </m:r>
                        </m:e>
                        <m:sub>
                          <m:r>
                            <a:rPr lang="es-ES" sz="1300" b="0" i="1" dirty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𝑚</m:t>
                          </m:r>
                        </m:e>
                        <m:sub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300" i="1" dirty="0">
                  <a:solidFill>
                    <a:schemeClr val="accent6"/>
                  </a:solidFill>
                  <a:latin typeface="Average" panose="020B0604020202020204" charset="0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a:rPr lang="es-ES" sz="1300" i="1" dirty="0">
                          <a:solidFill>
                            <a:srgbClr val="FFFFFF"/>
                          </a:solidFill>
                          <a:latin typeface="+mn-lt"/>
                        </a:rPr>
                        <m:t> </m:t>
                      </m:r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s-ES" sz="1300" b="0" i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𝑏</m:t>
                          </m:r>
                        </m:e>
                        <m:sub>
                          <m:r>
                            <a:rPr lang="es-ES" sz="1300" b="0" i="1" dirty="0" smtClean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1</m:t>
                          </m:r>
                        </m:sub>
                      </m:sSub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𝑏</m:t>
                          </m:r>
                        </m:e>
                        <m:sub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2</m:t>
                          </m:r>
                        </m:sub>
                      </m:sSub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𝑏</m:t>
                          </m:r>
                        </m:e>
                        <m:sub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1</m:t>
                          </m:r>
                        </m:sub>
                      </m:sSub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b>
                        <m:sSubPr>
                          <m:ctrlPr>
                            <a:rPr lang="ar-AE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</m:ctrlPr>
                        </m:sSubPr>
                        <m:e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𝑏</m:t>
                          </m:r>
                        </m:e>
                        <m:sub>
                          <m:r>
                            <a:rPr lang="es-ES" sz="1300" i="1" dirty="0">
                              <a:solidFill>
                                <a:schemeClr val="accent6"/>
                              </a:solidFill>
                              <a:latin typeface="+mn-lt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  <m:r>
                        <a:rPr lang="ar-AE" sz="1300" i="1" dirty="0" smtClean="0">
                          <a:solidFill>
                            <a:srgbClr val="FFFFFF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lang="ar-AE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s-ES" sz="1300" i="1" dirty="0">
                              <a:solidFill>
                                <a:srgbClr val="FFFFFF"/>
                              </a:solidFill>
                              <a:latin typeface="+mn-lt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AE"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1300" dirty="0">
                    <a:solidFill>
                      <a:srgbClr val="FFFFFF"/>
                    </a:solidFill>
                    <a:latin typeface="Average" panose="020B0604020202020204" charset="0"/>
                    <a:ea typeface="Roboto"/>
                    <a:cs typeface="Roboto"/>
                    <a:sym typeface="Roboto"/>
                  </a:rPr>
                  <a:t>Las rectas son coicidentes</a:t>
                </a:r>
                <a:endParaRPr sz="1300" dirty="0">
                  <a:solidFill>
                    <a:srgbClr val="FFFFFF"/>
                  </a:solidFill>
                  <a:latin typeface="Average" panose="020B0604020202020204" charset="0"/>
                  <a:ea typeface="Roboto"/>
                  <a:cs typeface="Roboto"/>
                  <a:sym typeface="Roboto"/>
                </a:endParaRPr>
              </a:p>
            </p:txBody>
          </p:sp>
        </mc:Choice>
        <mc:Fallback>
          <p:sp>
            <p:nvSpPr>
              <p:cNvPr id="108" name="Google Shape;108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328225"/>
                <a:ext cx="3190500" cy="45627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l="27318" t="25688" r="13920" b="15595"/>
          <a:stretch/>
        </p:blipFill>
        <p:spPr>
          <a:xfrm>
            <a:off x="4157331" y="898123"/>
            <a:ext cx="4823345" cy="304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243425" y="253875"/>
            <a:ext cx="8520600" cy="9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s" sz="6000"/>
              <a:t>Tarea Nº 3</a:t>
            </a:r>
            <a:endParaRPr sz="600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46275"/>
            <a:ext cx="8520600" cy="32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Semana del 29 de marzo al 02 de abril de 2021.</a:t>
            </a:r>
            <a:endParaRPr sz="12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Indicaciones: Desarrolle la tarea con limpieza, orden, con todo el proceso y sobretodo con honestidad.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Fecha de entrega: Hasta el día viernes 02 de abril 23:59, después de esa fecha y hora se receptará menos un punto. Gracias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Actividades: </a:t>
            </a:r>
            <a:endParaRPr sz="12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AutoNum type="arabicPeriod"/>
            </a:pPr>
            <a:r>
              <a:rPr lang="e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Deduzca en cada caso si las rectas son paralelas, perpendiculares o coincidentes.  Grafique.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6" name="Google Shape;116;p21"/>
              <p:cNvGraphicFramePr/>
              <p:nvPr>
                <p:extLst>
                  <p:ext uri="{D42A27DB-BD31-4B8C-83A1-F6EECF244321}">
                    <p14:modId xmlns:p14="http://schemas.microsoft.com/office/powerpoint/2010/main" val="3621859979"/>
                  </p:ext>
                </p:extLst>
              </p:nvPr>
            </p:nvGraphicFramePr>
            <p:xfrm>
              <a:off x="593960" y="3344857"/>
              <a:ext cx="7239000" cy="1544768"/>
            </p:xfrm>
            <a:graphic>
              <a:graphicData uri="http://schemas.openxmlformats.org/drawingml/2006/table">
                <a:tbl>
                  <a:tblPr>
                    <a:noFill/>
                    <a:tableStyleId>{F5A3CCC7-D6EF-4897-9DEB-8A7536C9D130}</a:tableStyleId>
                  </a:tblPr>
                  <a:tblGrid>
                    <a:gridCol w="241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1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53091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dirty="0">
                              <a:solidFill>
                                <a:srgbClr val="FFFFFF"/>
                              </a:solidFill>
                            </a:rPr>
                            <a:t>a.</a:t>
                          </a: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dirty="0">
                              <a:solidFill>
                                <a:srgbClr val="FFFFFF"/>
                              </a:solidFill>
                            </a:rPr>
                            <a:t>b. </a:t>
                          </a: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dirty="0">
                              <a:solidFill>
                                <a:srgbClr val="FFFFFF"/>
                              </a:solidFill>
                            </a:rPr>
                            <a:t>c. </a:t>
                          </a: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289150293"/>
                      </a:ext>
                    </a:extLst>
                  </a:tr>
                  <a:tr h="990775">
                    <a:tc>
                      <a:txBody>
                        <a:bodyPr/>
                        <a:lstStyle/>
                        <a:p>
                          <a:pPr marL="139700" lvl="0" indent="0" algn="l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4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ar-AE" dirty="0">
                            <a:solidFill>
                              <a:srgbClr val="FFFFFF"/>
                            </a:solidFill>
                          </a:endParaRPr>
                        </a:p>
                        <a:p>
                          <a:pPr marL="457200" lvl="0" indent="0" algn="l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 −</m:t>
                                </m:r>
                                <m:f>
                                  <m:fPr>
                                    <m:ctrlPr>
                                      <a:rPr lang="ar-AE" i="1" dirty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b="0" i="1" dirty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ES" b="0" i="1" dirty="0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AE" dirty="0">
                            <a:solidFill>
                              <a:srgbClr val="FFFFFF"/>
                            </a:solidFill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" i="1" dirty="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6" name="Google Shape;116;p21"/>
              <p:cNvGraphicFramePr/>
              <p:nvPr>
                <p:extLst>
                  <p:ext uri="{D42A27DB-BD31-4B8C-83A1-F6EECF244321}">
                    <p14:modId xmlns:p14="http://schemas.microsoft.com/office/powerpoint/2010/main" val="3621859979"/>
                  </p:ext>
                </p:extLst>
              </p:nvPr>
            </p:nvGraphicFramePr>
            <p:xfrm>
              <a:off x="593960" y="3344857"/>
              <a:ext cx="7239000" cy="1544768"/>
            </p:xfrm>
            <a:graphic>
              <a:graphicData uri="http://schemas.openxmlformats.org/drawingml/2006/table">
                <a:tbl>
                  <a:tblPr>
                    <a:noFill/>
                    <a:tableStyleId>{F5A3CCC7-D6EF-4897-9DEB-8A7536C9D130}</a:tableStyleId>
                  </a:tblPr>
                  <a:tblGrid>
                    <a:gridCol w="241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13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1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dirty="0">
                              <a:solidFill>
                                <a:srgbClr val="FFFFFF"/>
                              </a:solidFill>
                            </a:rPr>
                            <a:t>a.</a:t>
                          </a: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dirty="0">
                              <a:solidFill>
                                <a:srgbClr val="FFFFFF"/>
                              </a:solidFill>
                            </a:rPr>
                            <a:t>b. </a:t>
                          </a: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s-ES" dirty="0">
                              <a:solidFill>
                                <a:srgbClr val="FFFFFF"/>
                              </a:solidFill>
                            </a:rPr>
                            <a:t>c. </a:t>
                          </a:r>
                          <a:endParaRPr dirty="0">
                            <a:solidFill>
                              <a:srgbClr val="FFFFFF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289150293"/>
                      </a:ext>
                    </a:extLst>
                  </a:tr>
                  <a:tr h="1148558"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53" t="-34737" r="-200505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100253" t="-34737" r="-100505" b="-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419"/>
                        </a:p>
                      </a:txBody>
                      <a:tcPr marL="91425" marR="91425" marT="91425" marB="91425">
                        <a:blipFill>
                          <a:blip r:embed="rId3"/>
                          <a:stretch>
                            <a:fillRect l="-200253" t="-34737" r="-505" b="-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371</Words>
  <Application>Microsoft Office PowerPoint</Application>
  <PresentationFormat>Presentación en pantalla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Oswald</vt:lpstr>
      <vt:lpstr>Average</vt:lpstr>
      <vt:lpstr>Roboto</vt:lpstr>
      <vt:lpstr>Cambria Math</vt:lpstr>
      <vt:lpstr>Arial</vt:lpstr>
      <vt:lpstr>Slate</vt:lpstr>
      <vt:lpstr>Rectas paralelas, perpendiculares y coincidentes</vt:lpstr>
      <vt:lpstr>Presentación de PowerPoint</vt:lpstr>
      <vt:lpstr>Relación entre las pendientes de rectas paralelas, perpendiculares y coincidentes</vt:lpstr>
      <vt:lpstr>Presentación de PowerPoint</vt:lpstr>
      <vt:lpstr>Presentación de PowerPoint</vt:lpstr>
      <vt:lpstr>Ejercicios</vt:lpstr>
      <vt:lpstr>Presentación de PowerPoint</vt:lpstr>
      <vt:lpstr>Presentación de PowerPoint</vt:lpstr>
      <vt:lpstr>Tarea Nº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Rectas paralelas, perpendiculares y coincidentes</dc:title>
  <cp:lastModifiedBy>CORE I5</cp:lastModifiedBy>
  <cp:revision>4</cp:revision>
  <dcterms:modified xsi:type="dcterms:W3CDTF">2021-03-28T22:27:49Z</dcterms:modified>
</cp:coreProperties>
</file>