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Merriweather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0C41E3-59F1-4354-A38C-096333B5EB88}">
  <a:tblStyle styleId="{B60C41E3-59F1-4354-A38C-096333B5EB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e81d65dc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e81d65dc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e81d65dc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e81d65dc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e81d65dc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e81d65dc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e81d65dc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e81d65dc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Operaciones con polinomios: suma y resta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825" y="1947326"/>
            <a:ext cx="5064925" cy="28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0975" y="500924"/>
                <a:ext cx="3704400" cy="426829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Método 1: forma vertical</a:t>
                </a: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Ubicamos un polinomio debajo del otro, de modo que los monomios semejantes queden en columnas y cambiamos el signo a todos los monomios del sustraendo. </a:t>
                </a: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s-ES" sz="1800" i="1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𝑃</m:t>
                    </m:r>
                    <m:r>
                      <a:rPr lang="es-ES" sz="1800" i="1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4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+4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−4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−2</m:t>
                    </m:r>
                  </m:oMath>
                </a14:m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y 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𝑄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)=9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+7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2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−4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</m:oMath>
                </a14:m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, determine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𝑃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)−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𝑄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</m:t>
                    </m:r>
                  </m:oMath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419" dirty="0"/>
              </a:p>
            </p:txBody>
          </p:sp>
        </mc:Choice>
        <mc:Fallback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0975" y="500924"/>
                <a:ext cx="3704400" cy="42682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879025" y="500924"/>
                <a:ext cx="3954000" cy="4111501"/>
              </a:xfrm>
            </p:spPr>
            <p:txBody>
              <a:bodyPr/>
              <a:lstStyle/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419" sz="1800" i="1" smtClean="0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+4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         −4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−2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−9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−7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+4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800" i="1" smtClean="0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b="0" i="1" smtClean="0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b="0" i="1" smtClean="0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</a:rPr>
                            <m:t>4</m:t>
                          </m:r>
                        </m:sup>
                      </m:sSup>
                      <m:r>
                        <a:rPr lang="es-ES" sz="1800" b="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</a:rPr>
                        <m:t>−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5</m:t>
                      </m:r>
                      <m:sSup>
                        <m:sSupPr>
                          <m:ctrlPr>
                            <a:rPr lang="es-419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−7</m:t>
                      </m:r>
                      <m:sSup>
                        <m:sSupPr>
                          <m:ctrlPr>
                            <a:rPr lang="es-419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       −2</m:t>
                      </m:r>
                    </m:oMath>
                  </m:oMathPara>
                </a14:m>
                <a:endParaRPr lang="es-419" dirty="0"/>
              </a:p>
              <a:p>
                <a:pPr marL="146050" indent="0">
                  <a:buNone/>
                </a:pPr>
                <a:endParaRPr lang="es-419" dirty="0"/>
              </a:p>
              <a:p>
                <a:pPr marL="146050" indent="0">
                  <a:buNone/>
                </a:pPr>
                <a:endParaRPr lang="es-419" dirty="0"/>
              </a:p>
              <a:p>
                <a:pPr marL="146050" indent="0">
                  <a:buNone/>
                </a:pPr>
                <a:endParaRPr lang="es-419" dirty="0"/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)−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4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−5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−7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−2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:endParaRPr lang="es-419" dirty="0"/>
              </a:p>
            </p:txBody>
          </p:sp>
        </mc:Choice>
        <mc:Fallback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879025" y="500924"/>
                <a:ext cx="3954000" cy="411150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B7A2E89-43C1-409A-A99E-EAC27157F1CE}"/>
              </a:ext>
            </a:extLst>
          </p:cNvPr>
          <p:cNvCxnSpPr>
            <a:cxnSpLocks/>
          </p:cNvCxnSpPr>
          <p:nvPr/>
        </p:nvCxnSpPr>
        <p:spPr>
          <a:xfrm>
            <a:off x="5388629" y="1212756"/>
            <a:ext cx="248238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C246C7E8-D578-4492-ACED-2585DD721D62}"/>
              </a:ext>
            </a:extLst>
          </p:cNvPr>
          <p:cNvSpPr txBox="1"/>
          <p:nvPr/>
        </p:nvSpPr>
        <p:spPr>
          <a:xfrm>
            <a:off x="5252484" y="839972"/>
            <a:ext cx="25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+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7543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75117" y="1038807"/>
                <a:ext cx="3704400" cy="249328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Cambiamos los signos de los términos del sustraendo, agrupamos los monomios del mismo grado y sumamos los monomios semejantes. </a:t>
                </a: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𝑃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4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+4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−4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−2</m:t>
                    </m:r>
                  </m:oMath>
                </a14:m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y 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𝑄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)=9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+7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2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−4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</m:oMath>
                </a14:m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, determine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𝑃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)−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𝑄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</m:t>
                    </m:r>
                  </m:oMath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419" dirty="0"/>
              </a:p>
            </p:txBody>
          </p:sp>
        </mc:Choice>
        <mc:Fallback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5117" y="1038807"/>
                <a:ext cx="3704400" cy="24932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572000" y="797442"/>
                <a:ext cx="4572000" cy="3020951"/>
              </a:xfrm>
            </p:spPr>
            <p:txBody>
              <a:bodyPr>
                <a:normAutofit fontScale="92500" lnSpcReduction="20000"/>
              </a:bodyPr>
              <a:lstStyle/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419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s-419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s-419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+7</m:t>
                          </m:r>
                          <m:sSup>
                            <m:sSupPr>
                              <m:ctrlPr>
                                <a:rPr lang="es-419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E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E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−2−9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s-419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s-419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46050" indent="0">
                  <a:buNone/>
                </a:pPr>
                <a:endParaRPr lang="es-419" dirty="0"/>
              </a:p>
            </p:txBody>
          </p:sp>
        </mc:Choice>
        <mc:Fallback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572000" y="797442"/>
                <a:ext cx="4572000" cy="302095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7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BA6E8-9339-4C82-BAC8-BFE84E94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</a:t>
            </a:r>
            <a:endParaRPr lang="es-41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57A6B1AD-E31E-4F98-81DB-55F759446AB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lvl="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r>
                  <a:rPr lang="es-ES" sz="1800" b="1" dirty="0">
                    <a:ea typeface="Roboto" panose="020B0604020202020204" charset="0"/>
                    <a:cs typeface="Roboto" panose="020B0604020202020204" charset="0"/>
                  </a:rPr>
                  <a:t>1.  </a:t>
                </a:r>
                <a14:m>
                  <m:oMath xmlns:m="http://schemas.openxmlformats.org/officeDocument/2006/math">
                    <m:r>
                      <a:rPr lang="es-ES" sz="18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𝑷</m:t>
                    </m:r>
                    <m:r>
                      <a:rPr lang="es-ES" sz="18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8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</m:t>
                    </m:r>
                    <m:sSup>
                      <m:sSupPr>
                        <m:ctrlPr>
                          <a:rPr lang="es-419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𝟐</m:t>
                        </m:r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𝟑</m:t>
                        </m:r>
                      </m:sup>
                    </m:sSup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𝟗</m:t>
                    </m:r>
                    <m:sSup>
                      <m:sSupPr>
                        <m:ctrlPr>
                          <a:rPr lang="es-419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𝟐</m:t>
                        </m:r>
                      </m:sup>
                    </m:sSup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𝟏𝟐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𝟏𝟓</m:t>
                    </m:r>
                  </m:oMath>
                </a14:m>
                <a:r>
                  <a:rPr lang="es-ES" sz="1800" b="1" u="none" strike="noStrike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y  </a:t>
                </a:r>
                <a14:m>
                  <m:oMath xmlns:m="http://schemas.openxmlformats.org/officeDocument/2006/math"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𝑸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𝟏𝟏</m:t>
                    </m:r>
                    <m:sSup>
                      <m:sSupPr>
                        <m:ctrlPr>
                          <a:rPr lang="es-419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𝟑</m:t>
                        </m:r>
                      </m:sup>
                    </m:sSup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𝟏𝟐</m:t>
                    </m:r>
                    <m:sSup>
                      <m:sSupPr>
                        <m:ctrlPr>
                          <a:rPr lang="es-419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8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𝟐</m:t>
                        </m:r>
                      </m:sup>
                    </m:sSup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𝟐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𝟒</m:t>
                    </m:r>
                  </m:oMath>
                </a14:m>
                <a:r>
                  <a:rPr lang="es-ES" sz="1800" b="1" u="none" strike="noStrike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, determine </a:t>
                </a:r>
                <a14:m>
                  <m:oMath xmlns:m="http://schemas.openxmlformats.org/officeDocument/2006/math"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𝑷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)+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𝑸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8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</m:t>
                    </m:r>
                  </m:oMath>
                </a14:m>
                <a:endParaRPr lang="es-419" sz="1800" u="none" strike="noStrike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ES" sz="1800" i="1" dirty="0">
                  <a:effectLst/>
                  <a:latin typeface="Cambria Math" panose="02040503050406030204" pitchFamily="18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)+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)=(</m:t>
                      </m:r>
                      <m:sSup>
                        <m:sSupPr>
                          <m:ctrlPr>
                            <a:rPr lang="es-419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𝟑</m:t>
                          </m:r>
                        </m:sup>
                      </m:sSup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𝟗</m:t>
                      </m:r>
                      <m:sSup>
                        <m:sSupPr>
                          <m:ctrlPr>
                            <a:rPr lang="es-419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𝟏𝟐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𝟏𝟓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)+(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𝟏𝟏</m:t>
                      </m:r>
                      <m:sSup>
                        <m:sSupPr>
                          <m:ctrlPr>
                            <a:rPr lang="es-419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𝟑</m:t>
                          </m:r>
                        </m:sup>
                      </m:sSup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𝟏𝟐</m:t>
                      </m:r>
                      <m:sSup>
                        <m:sSupPr>
                          <m:ctrlPr>
                            <a:rPr lang="es-419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𝟐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𝟒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ES" sz="1800" i="1" dirty="0">
                  <a:effectLst/>
                  <a:latin typeface="Cambria Math" panose="02040503050406030204" pitchFamily="18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)+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+11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−9</m:t>
                      </m:r>
                      <m:sSup>
                        <m:sSupPr>
                          <m:ctrlPr>
                            <a:rPr lang="es-419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𝟏𝟐</m:t>
                      </m:r>
                      <m:sSup>
                        <m:sSupPr>
                          <m:ctrlPr>
                            <a:rPr lang="es-419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8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𝟏𝟐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𝟐</m:t>
                      </m:r>
                      <m:r>
                        <a:rPr lang="es-ES" sz="18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+15−4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ES" sz="1800" i="1" dirty="0">
                  <a:effectLst/>
                  <a:latin typeface="Cambria Math" panose="02040503050406030204" pitchFamily="18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𝑃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)+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𝑄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)=13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−21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2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−10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+11</m:t>
                    </m:r>
                  </m:oMath>
                </a14:m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 </a:t>
                </a: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0" lvl="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:endParaRPr lang="es-419" dirty="0"/>
              </a:p>
            </p:txBody>
          </p:sp>
        </mc:Choice>
        <mc:Fallback>
          <p:sp>
            <p:nvSpPr>
              <p:cNvPr id="3" name="Marcador de texto 2">
                <a:extLst>
                  <a:ext uri="{FF2B5EF4-FFF2-40B4-BE49-F238E27FC236}">
                    <a16:creationId xmlns:a16="http://schemas.microsoft.com/office/drawing/2014/main" id="{57A6B1AD-E31E-4F98-81DB-55F759446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28571B4B-42AC-46C1-8CF7-594A34BFDA53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342900" lvl="0" indent="-342900">
                  <a:lnSpc>
                    <a:spcPct val="130000"/>
                  </a:lnSpc>
                  <a:spcBef>
                    <a:spcPts val="1000"/>
                  </a:spcBef>
                  <a:buAutoNum type="arabicPeriod" startAt="2"/>
                </a:pPr>
                <a14:m>
                  <m:oMath xmlns:m="http://schemas.openxmlformats.org/officeDocument/2006/math">
                    <m:r>
                      <a:rPr lang="es-ES" sz="14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𝑷</m:t>
                    </m:r>
                    <m:r>
                      <a:rPr lang="es-ES" sz="14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4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400" b="1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</m:t>
                    </m:r>
                    <m:sSup>
                      <m:sSupPr>
                        <m:ctrlPr>
                          <a:rPr lang="es-419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𝟓</m:t>
                        </m:r>
                      </m:sup>
                    </m:sSup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𝟑</m:t>
                    </m:r>
                    <m:sSup>
                      <m:sSupPr>
                        <m:ctrlPr>
                          <a:rPr lang="es-419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𝟒</m:t>
                        </m:r>
                      </m:sup>
                    </m:sSup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𝟔</m:t>
                    </m:r>
                    <m:sSup>
                      <m:sSupPr>
                        <m:ctrlPr>
                          <a:rPr lang="es-419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𝟑</m:t>
                        </m:r>
                      </m:sup>
                    </m:sSup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𝟖</m:t>
                    </m:r>
                    <m:sSup>
                      <m:sSupPr>
                        <m:ctrlPr>
                          <a:rPr lang="es-419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1400" b="1" u="none" strike="noStrike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y  </a:t>
                </a:r>
                <a14:m>
                  <m:oMath xmlns:m="http://schemas.openxmlformats.org/officeDocument/2006/math"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𝑸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𝟓</m:t>
                    </m:r>
                    <m:sSup>
                      <m:sSupPr>
                        <m:ctrlPr>
                          <a:rPr lang="es-419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𝟒</m:t>
                        </m:r>
                      </m:sup>
                    </m:sSup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𝟏𝟑</m:t>
                    </m:r>
                    <m:sSup>
                      <m:sSupPr>
                        <m:ctrlPr>
                          <a:rPr lang="es-419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1400" b="1" i="1" u="none" strike="noStrike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𝟐</m:t>
                        </m:r>
                      </m:sup>
                    </m:sSup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𝟏𝟗</m:t>
                    </m:r>
                  </m:oMath>
                </a14:m>
                <a:r>
                  <a:rPr lang="es-ES" sz="1400" b="1" u="none" strike="noStrike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, determine </a:t>
                </a:r>
                <a14:m>
                  <m:oMath xmlns:m="http://schemas.openxmlformats.org/officeDocument/2006/math"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𝑸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)−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𝑷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𝒙</m:t>
                    </m:r>
                    <m:r>
                      <a:rPr lang="es-ES" sz="1400" b="1" i="1" u="none" strike="noStrike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</m:t>
                    </m:r>
                  </m:oMath>
                </a14:m>
                <a:endParaRPr lang="es-419" sz="1400" u="none" strike="noStrike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0" lvl="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419" sz="1400" u="none" strike="noStrike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)−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)=(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𝟓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𝟑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𝟒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𝟔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𝟑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𝟖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)−(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𝟓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𝟒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𝟏𝟑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𝟏𝟗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</m:t>
                      </m:r>
                    </m:oMath>
                  </m:oMathPara>
                </a14:m>
                <a:endParaRPr lang="es-419" sz="14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ES" sz="1400" i="1" dirty="0">
                  <a:effectLst/>
                  <a:latin typeface="Cambria Math" panose="02040503050406030204" pitchFamily="18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)−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𝟓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𝟑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𝟒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𝟔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𝟑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𝟖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𝟓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𝟒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𝟏𝟑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𝟏𝟗</m:t>
                      </m:r>
                    </m:oMath>
                  </m:oMathPara>
                </a14:m>
                <a:endParaRPr lang="es-419" sz="14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ES" sz="1400" i="1" dirty="0">
                  <a:effectLst/>
                  <a:latin typeface="Cambria Math" panose="02040503050406030204" pitchFamily="18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)−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𝟓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𝟑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𝟒</m:t>
                          </m:r>
                        </m:sup>
                      </m:sSup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𝟓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𝟒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𝟔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𝟑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𝟖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𝟏𝟑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𝟏𝟗</m:t>
                      </m:r>
                    </m:oMath>
                  </m:oMathPara>
                </a14:m>
                <a:endParaRPr lang="es-419" sz="14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ES" sz="1400" i="1" dirty="0">
                  <a:effectLst/>
                  <a:latin typeface="Cambria Math" panose="02040503050406030204" pitchFamily="18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)−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𝟓</m:t>
                          </m:r>
                        </m:sup>
                      </m:sSup>
                      <m:r>
                        <a:rPr lang="es-ES" sz="14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𝟐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𝟒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𝟔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𝟑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𝟐𝟏</m:t>
                      </m:r>
                      <m:sSup>
                        <m:sSupPr>
                          <m:ctrlPr>
                            <a:rPr lang="es-419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𝒙</m:t>
                          </m:r>
                        </m:e>
                        <m:sup>
                          <m:r>
                            <a:rPr lang="es-ES" sz="1400" b="1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𝟐</m:t>
                          </m:r>
                        </m:sup>
                      </m:sSup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𝒙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</m:t>
                      </m:r>
                      <m:r>
                        <a:rPr lang="es-ES" sz="1400" b="1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𝟏𝟗</m:t>
                      </m:r>
                    </m:oMath>
                  </m:oMathPara>
                </a14:m>
                <a:endParaRPr lang="es-419" sz="14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:endParaRPr lang="es-419" dirty="0"/>
              </a:p>
            </p:txBody>
          </p:sp>
        </mc:Choice>
        <mc:Fallback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28571B4B-42AC-46C1-8CF7-594A34BFD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>
                <a:blip r:embed="rId3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2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EDB10-E7C9-4A5A-9B06-5A7E868A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Tarea</a:t>
            </a:r>
            <a:endParaRPr lang="es-41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7C4F4CD-4EBA-4971-ABC9-17BBFF9173AF}"/>
                  </a:ext>
                </a:extLst>
              </p:cNvPr>
              <p:cNvSpPr txBox="1"/>
              <p:nvPr/>
            </p:nvSpPr>
            <p:spPr>
              <a:xfrm>
                <a:off x="311725" y="1541929"/>
                <a:ext cx="8348181" cy="3266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900" i="1" dirty="0">
                    <a:solidFill>
                      <a:srgbClr val="666666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Semana del 05 al 09 de abril de 2021.</a:t>
                </a:r>
                <a:endParaRPr lang="es-419" sz="9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9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Indicaciones: Desarrolle la tarea con limpieza, orden, con todo el proceso y sobre todo con honestidad.</a:t>
                </a:r>
                <a:endParaRPr lang="es-419" sz="9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9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Fecha de entrega: Hasta el día viernes 05 de abril 23:59, después de esa fecha y hora se receptará menos un punto. Gracias</a:t>
                </a:r>
                <a:endParaRPr lang="es-419" sz="9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900" i="1" dirty="0">
                    <a:solidFill>
                      <a:srgbClr val="666666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Actividades: </a:t>
                </a:r>
                <a:endParaRPr lang="es-419" sz="9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9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Dado los siguientes polinomios: </a:t>
                </a:r>
                <a:endParaRPr lang="es-419" sz="9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𝑷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𝒙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)=</m:t>
                    </m:r>
                    <m:sSup>
                      <m:sSupPr>
                        <m:ctrlPr>
                          <a:rPr lang="es-419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𝟒</m:t>
                        </m:r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𝟒</m:t>
                        </m:r>
                      </m:sup>
                    </m:sSup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+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𝟑</m:t>
                    </m:r>
                    <m:sSup>
                      <m:sSupPr>
                        <m:ctrlPr>
                          <a:rPr lang="es-419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𝟑</m:t>
                        </m:r>
                      </m:sup>
                    </m:sSup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+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𝟐</m:t>
                    </m:r>
                    <m:sSup>
                      <m:sSupPr>
                        <m:ctrlPr>
                          <a:rPr lang="es-419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𝟐</m:t>
                        </m:r>
                      </m:sup>
                    </m:sSup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−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𝒙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−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𝟏𝟐</m:t>
                    </m:r>
                  </m:oMath>
                </a14:m>
                <a:r>
                  <a:rPr lang="es-ES" sz="9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𝑸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𝒙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)= −</m:t>
                    </m:r>
                    <m:sSup>
                      <m:sSupPr>
                        <m:ctrlPr>
                          <a:rPr lang="es-419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𝟑</m:t>
                        </m:r>
                      </m:sup>
                    </m:sSup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−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𝟐</m:t>
                    </m:r>
                    <m:sSup>
                      <m:sSupPr>
                        <m:ctrlPr>
                          <a:rPr lang="es-419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𝟐</m:t>
                        </m:r>
                      </m:sup>
                    </m:sSup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+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𝟏𝟑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𝒙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+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𝟏𝟐</m:t>
                    </m:r>
                  </m:oMath>
                </a14:m>
                <a:r>
                  <a:rPr lang="es-ES" sz="9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,  y  </a:t>
                </a:r>
                <a14:m>
                  <m:oMath xmlns:m="http://schemas.openxmlformats.org/officeDocument/2006/math"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𝑹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𝒙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)=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𝟏𝟒</m:t>
                    </m:r>
                    <m:sSup>
                      <m:sSupPr>
                        <m:ctrlPr>
                          <a:rPr lang="es-419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𝟑</m:t>
                        </m:r>
                      </m:sup>
                    </m:sSup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+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𝟏𝟒</m:t>
                    </m:r>
                    <m:sSup>
                      <m:sSupPr>
                        <m:ctrlPr>
                          <a:rPr lang="es-419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𝒙</m:t>
                        </m:r>
                      </m:e>
                      <m:sup>
                        <m:r>
                          <a:rPr lang="es-ES" sz="9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Roboto" panose="020B0604020202020204" charset="0"/>
                          </a:rPr>
                          <m:t>𝟐</m:t>
                        </m:r>
                      </m:sup>
                    </m:sSup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+</m:t>
                    </m:r>
                    <m:r>
                      <a:rPr lang="es-ES" sz="9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𝟏𝟏</m:t>
                    </m:r>
                  </m:oMath>
                </a14:m>
                <a:endParaRPr lang="es-419" sz="9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9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Determine: </a:t>
                </a:r>
                <a:endParaRPr lang="es-419" sz="9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 marL="342900" lvl="0" indent="-342900">
                  <a:lnSpc>
                    <a:spcPct val="130000"/>
                  </a:lnSpc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s-ES" sz="900" i="1" u="none" strike="noStrike" dirty="0">
                    <a:solidFill>
                      <a:srgbClr val="666666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De forma vertical: </a:t>
                </a:r>
                <a14:m>
                  <m:oMath xmlns:m="http://schemas.openxmlformats.org/officeDocument/2006/math"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𝑃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𝑥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)+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𝑄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𝑥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)=</m:t>
                    </m:r>
                  </m:oMath>
                </a14:m>
                <a:endParaRPr lang="es-419" sz="90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 marL="342900" lvl="0" indent="-342900">
                  <a:lnSpc>
                    <a:spcPct val="130000"/>
                  </a:lnSpc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s-ES" sz="900" i="1" u="none" strike="noStrike" dirty="0">
                    <a:solidFill>
                      <a:srgbClr val="666666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De forma horizontal: </a:t>
                </a:r>
                <a14:m>
                  <m:oMath xmlns:m="http://schemas.openxmlformats.org/officeDocument/2006/math"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𝑅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𝑥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)−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𝑄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𝑥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)=</m:t>
                    </m:r>
                  </m:oMath>
                </a14:m>
                <a:endParaRPr lang="es-419" sz="90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pPr marL="342900" lvl="0" indent="-342900">
                  <a:lnSpc>
                    <a:spcPct val="130000"/>
                  </a:lnSpc>
                  <a:spcBef>
                    <a:spcPts val="1000"/>
                  </a:spcBef>
                  <a:buFont typeface="+mj-lt"/>
                  <a:buAutoNum type="arabicPeriod"/>
                </a:pPr>
                <a:r>
                  <a:rPr lang="es-ES" sz="900" i="1" u="none" strike="noStrike" dirty="0">
                    <a:solidFill>
                      <a:srgbClr val="666666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Roboto" panose="020B0604020202020204" charset="0"/>
                  </a:rPr>
                  <a:t>De forma horizontal: </a:t>
                </a:r>
                <a14:m>
                  <m:oMath xmlns:m="http://schemas.openxmlformats.org/officeDocument/2006/math"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𝑅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𝑥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)+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𝑄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𝑥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)−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𝑃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(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𝑥</m:t>
                    </m:r>
                    <m:r>
                      <a:rPr lang="es-ES" sz="900" i="1" u="none" strike="noStrike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 panose="020B0604020202020204" charset="0"/>
                      </a:rPr>
                      <m:t>)=</m:t>
                    </m:r>
                  </m:oMath>
                </a14:m>
                <a:endParaRPr lang="es-419" sz="900" u="none" strike="noStrike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Roboto" panose="020B0604020202020204" charset="0"/>
                </a:endParaRPr>
              </a:p>
              <a:p>
                <a:endParaRPr lang="es-419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7C4F4CD-4EBA-4971-ABC9-17BBFF91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5" y="1541929"/>
                <a:ext cx="8348181" cy="32665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Recordemos: 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221375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000000"/>
                </a:solidFill>
              </a:rPr>
              <a:t>Monomio: es una expresión algebraica conformada por un coeficiente, una variable y un exponente.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000000"/>
                </a:solidFill>
              </a:rPr>
              <a:t>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Google Shape;72;p14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3759996" y="1505700"/>
                <a:ext cx="5240569" cy="3498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 panose="020B0604020202020204" charset="0"/>
                    <a:ea typeface="Roboto" panose="020B0604020202020204" charset="0"/>
                  </a:rPr>
                  <a:t>Polinomio: es una expresión algebraica formada por la suma de un número finito de monomios. </a:t>
                </a: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2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2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2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)=</m:t>
                      </m:r>
                      <m:sSub>
                        <m:sSub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𝑎</m:t>
                          </m:r>
                        </m:e>
                        <m:sub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𝑛</m:t>
                          </m:r>
                        </m:sup>
                      </m:sSup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+</m:t>
                      </m:r>
                      <m:sSub>
                        <m:sSub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𝑎</m:t>
                          </m:r>
                        </m:e>
                        <m:sub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𝑛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𝑛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−1</m:t>
                          </m:r>
                        </m:sup>
                      </m:sSup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+</m:t>
                      </m:r>
                      <m:sSub>
                        <m:sSub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𝑎</m:t>
                          </m:r>
                        </m:e>
                        <m:sub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𝑛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𝑛</m:t>
                          </m:r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−2</m:t>
                          </m:r>
                        </m:sup>
                      </m:sSup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+... + </m:t>
                      </m:r>
                      <m:sSub>
                        <m:sSub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𝑎</m:t>
                          </m:r>
                        </m:e>
                        <m:sub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+</m:t>
                      </m:r>
                      <m:sSub>
                        <m:sSub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𝑎</m:t>
                          </m:r>
                        </m:e>
                        <m:sub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1</m:t>
                          </m:r>
                        </m:sub>
                      </m:sSub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2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 panose="020B0604020202020204" charset="0"/>
                        </a:rPr>
                        <m:t>+</m:t>
                      </m:r>
                      <m:sSub>
                        <m:sSubPr>
                          <m:ctrlPr>
                            <a:rPr lang="es-419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𝑎</m:t>
                          </m:r>
                        </m:e>
                        <m:sub>
                          <m:r>
                            <a:rPr lang="es-ES" sz="12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Roboto" panose="020B060402020202020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419" sz="12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 panose="020B0604020202020204" charset="0"/>
                    <a:ea typeface="Roboto" panose="020B0604020202020204" charset="0"/>
                  </a:rPr>
                  <a:t>Donde: </a:t>
                </a: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 panose="020B0604020202020204" charset="0"/>
                    <a:ea typeface="Roboto" panose="020B0604020202020204" charset="0"/>
                  </a:rPr>
                  <a:t>Coeficientes: 5, 7, 3, 9</a:t>
                </a: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 panose="020B0604020202020204" charset="0"/>
                    <a:ea typeface="Roboto" panose="020B0604020202020204" charset="0"/>
                  </a:rPr>
                  <a:t>Variable: x</a:t>
                </a: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 panose="020B0604020202020204" charset="0"/>
                    <a:ea typeface="Roboto" panose="020B0604020202020204" charset="0"/>
                  </a:rPr>
                  <a:t>Término independiente: 9</a:t>
                </a: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  <a:p>
                <a:pPr marL="0" lvl="0" indent="0" algn="l" rtl="0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" sz="1200" dirty="0">
                    <a:solidFill>
                      <a:srgbClr val="000000"/>
                    </a:solidFill>
                    <a:latin typeface="Roboto" panose="020B0604020202020204" charset="0"/>
                    <a:ea typeface="Roboto" panose="020B0604020202020204" charset="0"/>
                  </a:rPr>
                  <a:t>Grado: 3</a:t>
                </a:r>
                <a:endParaRPr sz="1200" dirty="0">
                  <a:solidFill>
                    <a:srgbClr val="000000"/>
                  </a:solidFill>
                  <a:latin typeface="Roboto" panose="020B0604020202020204" charset="0"/>
                  <a:ea typeface="Roboto" panose="020B0604020202020204" charset="0"/>
                </a:endParaRPr>
              </a:p>
            </p:txBody>
          </p:sp>
        </mc:Choice>
        <mc:Fallback>
          <p:sp>
            <p:nvSpPr>
              <p:cNvPr id="72" name="Google Shape;72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759996" y="1505700"/>
                <a:ext cx="5240569" cy="3498300"/>
              </a:xfrm>
              <a:prstGeom prst="rect">
                <a:avLst/>
              </a:prstGeom>
              <a:blipFill>
                <a:blip r:embed="rId3"/>
                <a:stretch>
                  <a:fillRect l="-116" b="-1568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 l="57284" t="38152" r="15300" b="15881"/>
          <a:stretch/>
        </p:blipFill>
        <p:spPr>
          <a:xfrm>
            <a:off x="538621" y="2571750"/>
            <a:ext cx="2767531" cy="221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l="58536" t="49753" r="14497" b="29212"/>
          <a:stretch/>
        </p:blipFill>
        <p:spPr>
          <a:xfrm>
            <a:off x="5613991" y="2571750"/>
            <a:ext cx="3218309" cy="164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Recordar: 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/>
              <a:t>Término independiente 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000000"/>
                </a:solidFill>
              </a:rPr>
              <a:t>Es aquel término que no tiene variable</a:t>
            </a: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"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200" i="1"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/>
              <a:t>Grado de un polinomio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000000"/>
                </a:solidFill>
              </a:rPr>
              <a:t>El grado de un polinomio P(x)es el mayor exponente al que se encuentra elevada la variable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4832400" y="1367476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/>
              <a:t>Polinomio Completo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000000"/>
                </a:solidFill>
              </a:rPr>
              <a:t>Es aquel polinomio que tiene todos los términos desde el término independiente hasta el término de mayor grado</a:t>
            </a: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s-ES" sz="1200" dirty="0"/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 dirty="0"/>
              <a:t>Polinomio Incompleto</a:t>
            </a:r>
            <a:endParaRPr sz="1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000000"/>
                </a:solidFill>
              </a:rPr>
              <a:t>Es aquel polinomio que no tiene todos los términos desde el término independiente hasta el término de mayor grado.</a:t>
            </a:r>
            <a:endParaRPr sz="1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66D3FC-6493-4021-9487-C35F7786C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375" y="2212806"/>
            <a:ext cx="1881816" cy="1091453"/>
          </a:xfrm>
          <a:prstGeom prst="rect">
            <a:avLst/>
          </a:prstGeom>
        </p:spPr>
      </p:pic>
      <p:pic>
        <p:nvPicPr>
          <p:cNvPr id="3074" name="Picture 2" descr="🥇▷Grado de un Polinomio:【Grado Relativo y Absoluto】">
            <a:extLst>
              <a:ext uri="{FF2B5EF4-FFF2-40B4-BE49-F238E27FC236}">
                <a16:creationId xmlns:a16="http://schemas.microsoft.com/office/drawing/2014/main" id="{590E4A74-BD79-4ED2-BB6A-86489CEAA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26189" r="4637" b="33825"/>
          <a:stretch/>
        </p:blipFill>
        <p:spPr bwMode="auto">
          <a:xfrm>
            <a:off x="1350335" y="4259803"/>
            <a:ext cx="2147777" cy="7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1050AC-93B2-4779-AB54-3A28A2E11B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37" t="20309" r="5648" b="30570"/>
          <a:stretch/>
        </p:blipFill>
        <p:spPr>
          <a:xfrm>
            <a:off x="5206400" y="2571750"/>
            <a:ext cx="3693459" cy="658030"/>
          </a:xfrm>
          <a:prstGeom prst="rect">
            <a:avLst/>
          </a:prstGeom>
        </p:spPr>
      </p:pic>
      <p:pic>
        <p:nvPicPr>
          <p:cNvPr id="3076" name="Picture 4" descr="Cómo sumar polinomios y algunos ejemplos - Smartick">
            <a:extLst>
              <a:ext uri="{FF2B5EF4-FFF2-40B4-BE49-F238E27FC236}">
                <a16:creationId xmlns:a16="http://schemas.microsoft.com/office/drawing/2014/main" id="{47CF5D5B-56DA-4C00-B86B-961AEBD0E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42618" r="53139" b="23957"/>
          <a:stretch/>
        </p:blipFill>
        <p:spPr bwMode="auto">
          <a:xfrm>
            <a:off x="5857078" y="4339505"/>
            <a:ext cx="2006001" cy="3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Resolvamos la siguiente tabla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A3EF74E-EA20-4E19-8526-3F6AAA8BA2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2522503"/>
                  </p:ext>
                </p:extLst>
              </p:nvPr>
            </p:nvGraphicFramePr>
            <p:xfrm>
              <a:off x="1600200" y="2021617"/>
              <a:ext cx="5943600" cy="1695070"/>
            </p:xfrm>
            <a:graphic>
              <a:graphicData uri="http://schemas.openxmlformats.org/drawingml/2006/table">
                <a:tbl>
                  <a:tblPr>
                    <a:tableStyleId>{B60C41E3-59F1-4354-A38C-096333B5EB88}</a:tableStyleId>
                  </a:tblPr>
                  <a:tblGrid>
                    <a:gridCol w="2676525">
                      <a:extLst>
                        <a:ext uri="{9D8B030D-6E8A-4147-A177-3AD203B41FA5}">
                          <a16:colId xmlns:a16="http://schemas.microsoft.com/office/drawing/2014/main" val="3046444375"/>
                        </a:ext>
                      </a:extLst>
                    </a:gridCol>
                    <a:gridCol w="714375">
                      <a:extLst>
                        <a:ext uri="{9D8B030D-6E8A-4147-A177-3AD203B41FA5}">
                          <a16:colId xmlns:a16="http://schemas.microsoft.com/office/drawing/2014/main" val="6348546"/>
                        </a:ext>
                      </a:extLst>
                    </a:gridCol>
                    <a:gridCol w="1247775">
                      <a:extLst>
                        <a:ext uri="{9D8B030D-6E8A-4147-A177-3AD203B41FA5}">
                          <a16:colId xmlns:a16="http://schemas.microsoft.com/office/drawing/2014/main" val="2744844723"/>
                        </a:ext>
                      </a:extLst>
                    </a:gridCol>
                    <a:gridCol w="1304925">
                      <a:extLst>
                        <a:ext uri="{9D8B030D-6E8A-4147-A177-3AD203B41FA5}">
                          <a16:colId xmlns:a16="http://schemas.microsoft.com/office/drawing/2014/main" val="36576083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Polinomio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Grado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Término independiente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Completo o incompleto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1921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+7</m:t>
                                </m:r>
                                <m:r>
                                  <a:rPr lang="es-ES" sz="1200">
                                    <a:effectLst/>
                                  </a:rPr>
                                  <m:t>𝑥</m:t>
                                </m:r>
                                <m:r>
                                  <a:rPr lang="es-ES" sz="1200">
                                    <a:effectLst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Completo</a:t>
                          </a:r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18411759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+2</m:t>
                                </m:r>
                                <m:r>
                                  <a:rPr lang="es-ES" sz="1200">
                                    <a:effectLst/>
                                  </a:rPr>
                                  <m:t>𝑥</m:t>
                                </m:r>
                                <m:r>
                                  <a:rPr lang="es-ES" sz="1200">
                                    <a:effectLst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Incompleto </a:t>
                          </a:r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0477332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+13</m:t>
                                </m:r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−7</m:t>
                                </m:r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+17</m:t>
                                </m:r>
                                <m:sSup>
                                  <m:sSupPr>
                                    <m:ctrlPr>
                                      <a:rPr lang="es-419" sz="12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2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s-ES" sz="12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200">
                                    <a:effectLst/>
                                  </a:rPr>
                                  <m:t>−</m:t>
                                </m:r>
                                <m:r>
                                  <a:rPr lang="es-ES" sz="1200">
                                    <a:effectLst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</a:rPr>
                                  <m:t>123</m:t>
                                </m:r>
                              </m:oMath>
                            </m:oMathPara>
                          </a14:m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Incompleto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37308036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CA3EF74E-EA20-4E19-8526-3F6AAA8BA2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2522503"/>
                  </p:ext>
                </p:extLst>
              </p:nvPr>
            </p:nvGraphicFramePr>
            <p:xfrm>
              <a:off x="1600200" y="2021617"/>
              <a:ext cx="5943600" cy="1695070"/>
            </p:xfrm>
            <a:graphic>
              <a:graphicData uri="http://schemas.openxmlformats.org/drawingml/2006/table">
                <a:tbl>
                  <a:tblPr>
                    <a:tableStyleId>{B60C41E3-59F1-4354-A38C-096333B5EB88}</a:tableStyleId>
                  </a:tblPr>
                  <a:tblGrid>
                    <a:gridCol w="2676525">
                      <a:extLst>
                        <a:ext uri="{9D8B030D-6E8A-4147-A177-3AD203B41FA5}">
                          <a16:colId xmlns:a16="http://schemas.microsoft.com/office/drawing/2014/main" val="3046444375"/>
                        </a:ext>
                      </a:extLst>
                    </a:gridCol>
                    <a:gridCol w="714375">
                      <a:extLst>
                        <a:ext uri="{9D8B030D-6E8A-4147-A177-3AD203B41FA5}">
                          <a16:colId xmlns:a16="http://schemas.microsoft.com/office/drawing/2014/main" val="6348546"/>
                        </a:ext>
                      </a:extLst>
                    </a:gridCol>
                    <a:gridCol w="1247775">
                      <a:extLst>
                        <a:ext uri="{9D8B030D-6E8A-4147-A177-3AD203B41FA5}">
                          <a16:colId xmlns:a16="http://schemas.microsoft.com/office/drawing/2014/main" val="2744844723"/>
                        </a:ext>
                      </a:extLst>
                    </a:gridCol>
                    <a:gridCol w="1304925">
                      <a:extLst>
                        <a:ext uri="{9D8B030D-6E8A-4147-A177-3AD203B41FA5}">
                          <a16:colId xmlns:a16="http://schemas.microsoft.com/office/drawing/2014/main" val="3657608371"/>
                        </a:ext>
                      </a:extLst>
                    </a:gridCol>
                  </a:tblGrid>
                  <a:tr h="5811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Polinomio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Grado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Término independiente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Completo o incompleto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192165"/>
                      </a:ext>
                    </a:extLst>
                  </a:tr>
                  <a:tr h="370142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227" t="-159016" r="-122273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376923" t="-159016" r="-35982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272195" t="-159016" r="-10536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Completo</a:t>
                          </a:r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184117595"/>
                      </a:ext>
                    </a:extLst>
                  </a:tr>
                  <a:tr h="370142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227" t="-259016" r="-12227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376923" t="-259016" r="-35982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272195" t="-259016" r="-10536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Incompleto </a:t>
                          </a:r>
                          <a:endParaRPr lang="es-419" sz="120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047733206"/>
                      </a:ext>
                    </a:extLst>
                  </a:tr>
                  <a:tr h="373634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227" t="-359016" r="-12227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376923" t="-359016" r="-35982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63500" marR="63500" marT="63500" marB="63500">
                        <a:blipFill>
                          <a:blip r:embed="rId3"/>
                          <a:stretch>
                            <a:fillRect l="-272195" t="-359016" r="-10536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Bef>
                              <a:spcPts val="1000"/>
                            </a:spcBef>
                          </a:pPr>
                          <a:r>
                            <a:rPr lang="es-ES" sz="1200" dirty="0">
                              <a:effectLst/>
                              <a:latin typeface="Roboto" panose="020B0604020202020204" charset="0"/>
                              <a:ea typeface="Roboto" panose="020B0604020202020204" charset="0"/>
                            </a:rPr>
                            <a:t>Incompleto</a:t>
                          </a:r>
                          <a:endParaRPr lang="es-419" sz="1200" dirty="0">
                            <a:effectLst/>
                            <a:latin typeface="Roboto" panose="020B0604020202020204" charset="0"/>
                            <a:ea typeface="Roboto" panose="020B0604020202020204" charset="0"/>
                            <a:cs typeface="Roboto" panose="020B0604020202020204" charset="0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373080364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Recordemos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Google Shape;93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2245756"/>
                <a:ext cx="3999900" cy="159608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r>
                  <a:rPr lang="es-ES" sz="1400" i="1" dirty="0">
                    <a:solidFill>
                      <a:srgbClr val="666666"/>
                    </a:solidFill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Valor numérico de un polinomio</a:t>
                </a:r>
                <a:endParaRPr lang="es-419" sz="14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r>
                  <a:rPr lang="es-ES" sz="14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El valor numérico de un polinomio es el resultado que obtenemos al sustituir la variable </a:t>
                </a:r>
                <a14:m>
                  <m:oMath xmlns:m="http://schemas.openxmlformats.org/officeDocument/2006/math">
                    <m:r>
                      <a:rPr lang="es-ES" sz="14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</m:oMath>
                </a14:m>
                <a:r>
                  <a:rPr lang="es-ES" sz="14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por un número cualquiera. </a:t>
                </a:r>
                <a:endParaRPr lang="es-419" sz="14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93" name="Google Shape;93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2245756"/>
                <a:ext cx="3999900" cy="1596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Google Shape;94;p17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832400" y="1505700"/>
                <a:ext cx="3999900" cy="3076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342900" lvl="0" indent="-342900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➢"/>
                </a:pPr>
                <a14:m>
                  <m:oMath xmlns:m="http://schemas.openxmlformats.org/officeDocument/2006/math">
                    <m:r>
                      <a:rPr lang="es-ES" sz="1800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 u="none" strike="noStrike" smtClean="0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=2</m:t>
                    </m:r>
                  </m:oMath>
                </a14:m>
                <a:endParaRPr lang="es-419" sz="1800" u="none" strike="noStrike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)=3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−12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(2)=3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(2)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+7(2)−12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(2)=12+14−12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(2)=14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94" name="Google Shape;94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832400" y="1505700"/>
                <a:ext cx="3999900" cy="3076200"/>
              </a:xfrm>
              <a:prstGeom prst="rect">
                <a:avLst/>
              </a:prstGeom>
              <a:blipFill>
                <a:blip r:embed="rId4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9F03-E49B-4DBF-B220-7DB41F3F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Suma de polinomios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2742A-2509-4623-AF79-932891BE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25" y="3854453"/>
            <a:ext cx="8061335" cy="1066050"/>
          </a:xfrm>
        </p:spPr>
        <p:txBody>
          <a:bodyPr>
            <a:normAutofit/>
          </a:bodyPr>
          <a:lstStyle/>
          <a:p>
            <a:r>
              <a:rPr lang="es-ES" sz="1400" dirty="0">
                <a:effectLst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Para sumar dos o más polinomios se debe sumar los coeficientes de los términos cuya parte literal sean iguales, es decir, las variables y exponentes deben ser iguales. Existen varios métodos para sumar polinomios. </a:t>
            </a:r>
            <a:endParaRPr lang="es-419" sz="1400" dirty="0"/>
          </a:p>
        </p:txBody>
      </p:sp>
      <p:pic>
        <p:nvPicPr>
          <p:cNvPr id="4098" name="Picture 2" descr="Suma de Polinomios | Ejercicios - YouTube">
            <a:extLst>
              <a:ext uri="{FF2B5EF4-FFF2-40B4-BE49-F238E27FC236}">
                <a16:creationId xmlns:a16="http://schemas.microsoft.com/office/drawing/2014/main" id="{600CBAAB-15B9-480F-B82A-1C3A10A1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54" y="1448137"/>
            <a:ext cx="3719291" cy="20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2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10975" y="500925"/>
                <a:ext cx="3704400" cy="249328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Método 1: forma vertical</a:t>
                </a: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Ubicamos un polinomio debajo del otro, de modo que los monomios semejantes queden en columnas. </a:t>
                </a: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Sumar: </a:t>
                </a:r>
              </a:p>
              <a:p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𝑃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)=4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−3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+6</m:t>
                    </m:r>
                  </m:oMath>
                </a14:m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y 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𝑄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)=2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+7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2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−2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−3</m:t>
                    </m:r>
                  </m:oMath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419" dirty="0"/>
              </a:p>
            </p:txBody>
          </p:sp>
        </mc:Choice>
        <mc:Fallback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10975" y="500925"/>
                <a:ext cx="3704400" cy="2493286"/>
              </a:xfrm>
              <a:blipFill>
                <a:blip r:embed="rId2"/>
                <a:stretch>
                  <a:fillRect r="-1151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/>
            <p:txBody>
              <a:bodyPr/>
              <a:lstStyle/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4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         −3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+6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2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−2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−3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s-419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</m:t>
                      </m:r>
                      <m:sSup>
                        <m:sSupPr>
                          <m:ctrlPr>
                            <a:rPr lang="es-419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−5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+3</m:t>
                      </m:r>
                    </m:oMath>
                  </m:oMathPara>
                </a14:m>
                <a:endParaRPr lang="es-ES" sz="1800" dirty="0">
                  <a:effectLst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:endParaRPr lang="es-419" dirty="0"/>
              </a:p>
              <a:p>
                <a:pPr marL="146050" indent="0">
                  <a:buNone/>
                </a:pPr>
                <a:endParaRPr lang="es-419" dirty="0"/>
              </a:p>
              <a:p>
                <a:pPr marL="146050" indent="0">
                  <a:buNone/>
                </a:pPr>
                <a:endParaRPr lang="es-419" dirty="0"/>
              </a:p>
              <a:p>
                <a:pPr marL="146050" indent="0">
                  <a:buNone/>
                </a:pPr>
                <a:endParaRPr lang="es-419" dirty="0"/>
              </a:p>
              <a:p>
                <a:pPr marL="1460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)+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)=6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−5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+3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:endParaRPr lang="es-419" dirty="0"/>
              </a:p>
            </p:txBody>
          </p:sp>
        </mc:Choice>
        <mc:Fallback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B7A2E89-43C1-409A-A99E-EAC27157F1CE}"/>
              </a:ext>
            </a:extLst>
          </p:cNvPr>
          <p:cNvCxnSpPr>
            <a:cxnSpLocks/>
          </p:cNvCxnSpPr>
          <p:nvPr/>
        </p:nvCxnSpPr>
        <p:spPr>
          <a:xfrm>
            <a:off x="5388629" y="1212756"/>
            <a:ext cx="248238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887DAC-1BA9-4BAF-A7D5-F9EB246DD480}"/>
              </a:ext>
            </a:extLst>
          </p:cNvPr>
          <p:cNvSpPr txBox="1"/>
          <p:nvPr/>
        </p:nvSpPr>
        <p:spPr>
          <a:xfrm>
            <a:off x="5388629" y="787415"/>
            <a:ext cx="352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+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262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75117" y="1038807"/>
                <a:ext cx="3704400" cy="249328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Método 2: forma horizontal</a:t>
                </a: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Agrupamos los monomios del mismo grado y sumamos los monomios semejantes. </a:t>
                </a: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ES" sz="1800" dirty="0"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Sumar: </a:t>
                </a:r>
              </a:p>
              <a:p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𝑃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)=4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−3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+6</m:t>
                    </m:r>
                  </m:oMath>
                </a14:m>
                <a:r>
                  <a:rPr lang="es-ES" sz="1800" dirty="0">
                    <a:effectLst/>
                    <a:latin typeface="Roboto" panose="020B0604020202020204" charset="0"/>
                    <a:ea typeface="Roboto" panose="020B0604020202020204" charset="0"/>
                    <a:cs typeface="Roboto" panose="020B0604020202020204" charset="0"/>
                  </a:rPr>
                  <a:t> y  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𝑄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(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)=2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+7</m:t>
                    </m:r>
                    <m:sSup>
                      <m:sSupPr>
                        <m:ctrlPr>
                          <a:rPr lang="es-419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𝑥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Roboto" panose="020B0604020202020204" charset="0"/>
                            <a:cs typeface="Roboto" panose="020B0604020202020204" charset="0"/>
                          </a:rPr>
                          <m:t>2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−2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𝑥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Roboto" panose="020B0604020202020204" charset="0"/>
                        <a:cs typeface="Roboto" panose="020B0604020202020204" charset="0"/>
                      </a:rPr>
                      <m:t>−3</m:t>
                    </m:r>
                  </m:oMath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endParaRPr lang="es-419" dirty="0"/>
              </a:p>
            </p:txBody>
          </p:sp>
        </mc:Choice>
        <mc:Fallback>
          <p:sp>
            <p:nvSpPr>
              <p:cNvPr id="3" name="Subtítulo 2">
                <a:extLst>
                  <a:ext uri="{FF2B5EF4-FFF2-40B4-BE49-F238E27FC236}">
                    <a16:creationId xmlns:a16="http://schemas.microsoft.com/office/drawing/2014/main" id="{A8BBF31C-9A8C-4E1F-AC34-E34A328B3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75117" y="1038807"/>
                <a:ext cx="3704400" cy="24932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/>
              </p:cNvSpPr>
              <p:nvPr>
                <p:ph type="body" idx="2"/>
              </p:nvPr>
            </p:nvSpPr>
            <p:spPr>
              <a:xfrm>
                <a:off x="4572000" y="1325107"/>
                <a:ext cx="4572000" cy="2493286"/>
              </a:xfrm>
            </p:spPr>
            <p:txBody>
              <a:bodyPr/>
              <a:lstStyle/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)+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 smtClean="0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)=(4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−3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+6)+(2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−2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−3)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)+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)=4</m:t>
                      </m:r>
                      <m:sSup>
                        <m:sSupPr>
                          <m:ctrlPr>
                            <a:rPr lang="es-419" sz="1800" i="1">
                              <a:solidFill>
                                <a:srgbClr val="FF5722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solidFill>
                                <a:srgbClr val="FF5722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solidFill>
                                <a:srgbClr val="FF5722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solidFill>
                            <a:srgbClr val="FF5722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+2</m:t>
                      </m:r>
                      <m:sSup>
                        <m:sSupPr>
                          <m:ctrlPr>
                            <a:rPr lang="es-419" sz="1800" i="1">
                              <a:solidFill>
                                <a:srgbClr val="FF5722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solidFill>
                                <a:srgbClr val="FF5722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solidFill>
                                <a:srgbClr val="FF5722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solidFill>
                            <a:srgbClr val="0B5394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</m:t>
                      </m:r>
                      <m:sSup>
                        <m:sSupPr>
                          <m:ctrlPr>
                            <a:rPr lang="es-419" sz="1800" i="1">
                              <a:solidFill>
                                <a:srgbClr val="0B5394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solidFill>
                                <a:srgbClr val="0B5394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solidFill>
                                <a:srgbClr val="0B5394"/>
                              </a:solidFill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solidFill>
                            <a:srgbClr val="6AA84F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−3</m:t>
                      </m:r>
                      <m:r>
                        <a:rPr lang="es-ES" sz="1800" i="1">
                          <a:solidFill>
                            <a:srgbClr val="6AA84F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solidFill>
                            <a:srgbClr val="6AA84F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−2</m:t>
                      </m:r>
                      <m:r>
                        <a:rPr lang="es-ES" sz="1800" i="1">
                          <a:solidFill>
                            <a:srgbClr val="6AA84F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+6−3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𝑃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)+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𝑄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(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)=6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3</m:t>
                          </m:r>
                        </m:sup>
                      </m:sSup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+7</m:t>
                      </m:r>
                      <m:sSup>
                        <m:sSupPr>
                          <m:ctrlPr>
                            <a:rPr lang="es-419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</m:ctrlPr>
                        </m:sSupPr>
                        <m:e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𝑥</m:t>
                          </m:r>
                        </m:e>
                        <m:sup>
                          <m:r>
                            <a:rPr lang="es-ES" sz="1800" i="1">
                              <a:effectLst/>
                              <a:latin typeface="Cambria Math" panose="02040503050406030204" pitchFamily="18" charset="0"/>
                              <a:ea typeface="Roboto" panose="020B0604020202020204" charset="0"/>
                              <a:cs typeface="Roboto" panose="020B0604020202020204" charset="0"/>
                            </a:rPr>
                            <m:t>2</m:t>
                          </m:r>
                        </m:sup>
                      </m:sSup>
                      <m:r>
                        <a:rPr lang="es-ES" sz="1800" i="1">
                          <a:solidFill>
                            <a:srgbClr val="6AA84F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−5</m:t>
                      </m:r>
                      <m:r>
                        <a:rPr lang="es-ES" sz="1800" i="1">
                          <a:solidFill>
                            <a:srgbClr val="6AA84F"/>
                          </a:solidFill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𝑥</m:t>
                      </m:r>
                      <m:r>
                        <a:rPr lang="es-ES" sz="1800" i="1">
                          <a:effectLst/>
                          <a:latin typeface="Cambria Math" panose="02040503050406030204" pitchFamily="18" charset="0"/>
                          <a:ea typeface="Roboto" panose="020B0604020202020204" charset="0"/>
                          <a:cs typeface="Roboto" panose="020B0604020202020204" charset="0"/>
                        </a:rPr>
                        <m:t>+3</m:t>
                      </m:r>
                    </m:oMath>
                  </m:oMathPara>
                </a14:m>
                <a:endParaRPr lang="es-419" sz="1800" dirty="0">
                  <a:effectLst/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endParaRPr>
              </a:p>
              <a:p>
                <a:pPr marL="146050" indent="0">
                  <a:buNone/>
                </a:pPr>
                <a:endParaRPr lang="es-419" dirty="0"/>
              </a:p>
            </p:txBody>
          </p:sp>
        </mc:Choice>
        <mc:Fallback>
          <p:sp>
            <p:nvSpPr>
              <p:cNvPr id="4" name="Marcador de texto 3">
                <a:extLst>
                  <a:ext uri="{FF2B5EF4-FFF2-40B4-BE49-F238E27FC236}">
                    <a16:creationId xmlns:a16="http://schemas.microsoft.com/office/drawing/2014/main" id="{98C7A0D4-45A0-4FDB-AA35-9AF997450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572000" y="1325107"/>
                <a:ext cx="4572000" cy="249328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6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79F03-E49B-4DBF-B220-7DB41F3F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Resta de polinomios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2742A-2509-4623-AF79-932891BE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3657600"/>
            <a:ext cx="8077389" cy="924300"/>
          </a:xfrm>
        </p:spPr>
        <p:txBody>
          <a:bodyPr/>
          <a:lstStyle/>
          <a:p>
            <a:r>
              <a:rPr lang="es-ES" sz="18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</a:t>
            </a:r>
            <a:r>
              <a:rPr lang="es-ES" sz="1800" dirty="0">
                <a:effectLst/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ara restar polinomios se suma al minuendo el opuesto del sustraendo</a:t>
            </a:r>
            <a:endParaRPr lang="es-419" dirty="0"/>
          </a:p>
        </p:txBody>
      </p:sp>
      <p:pic>
        <p:nvPicPr>
          <p:cNvPr id="5122" name="Picture 2" descr="Resta de Polinomios | Ejercicios - YouTube">
            <a:extLst>
              <a:ext uri="{FF2B5EF4-FFF2-40B4-BE49-F238E27FC236}">
                <a16:creationId xmlns:a16="http://schemas.microsoft.com/office/drawing/2014/main" id="{328835DA-09CD-448E-A222-87685C41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88" y="1481975"/>
            <a:ext cx="3246917" cy="18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1212</Words>
  <Application>Microsoft Office PowerPoint</Application>
  <PresentationFormat>Presentación en pantalla (16:9)</PresentationFormat>
  <Paragraphs>133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Cambria Math</vt:lpstr>
      <vt:lpstr>Arial</vt:lpstr>
      <vt:lpstr>Merriweather</vt:lpstr>
      <vt:lpstr>Roboto</vt:lpstr>
      <vt:lpstr>Paradigm</vt:lpstr>
      <vt:lpstr>Operaciones con polinomios: suma y resta</vt:lpstr>
      <vt:lpstr>Recordemos: </vt:lpstr>
      <vt:lpstr>Recordar: </vt:lpstr>
      <vt:lpstr>Resolvamos la siguiente tabla</vt:lpstr>
      <vt:lpstr>Recordemos</vt:lpstr>
      <vt:lpstr>Suma de polinomios</vt:lpstr>
      <vt:lpstr>Presentación de PowerPoint</vt:lpstr>
      <vt:lpstr>Presentación de PowerPoint</vt:lpstr>
      <vt:lpstr>Resta de polinomios</vt:lpstr>
      <vt:lpstr>Presentación de PowerPoint</vt:lpstr>
      <vt:lpstr>Presentación de PowerPoint</vt:lpstr>
      <vt:lpstr>Ejercicios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Operaciones con polinomios: suma y resta</dc:title>
  <cp:lastModifiedBy>CORE I5</cp:lastModifiedBy>
  <cp:revision>5</cp:revision>
  <dcterms:modified xsi:type="dcterms:W3CDTF">2021-04-05T04:00:43Z</dcterms:modified>
</cp:coreProperties>
</file>