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2" r:id="rId4"/>
    <p:sldId id="261" r:id="rId5"/>
    <p:sldId id="260" r:id="rId6"/>
    <p:sldId id="259"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5EDF31C-B98C-4AAC-BE78-1559EA6BCF48}" type="datetimeFigureOut">
              <a:rPr lang="es-EC" smtClean="0"/>
              <a:t>12/01/2021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D52E309C-DD83-46E8-B1B1-DFE38691D49E}" type="slidenum">
              <a:rPr lang="es-EC" smtClean="0"/>
              <a:t>‹Nº›</a:t>
            </a:fld>
            <a:endParaRPr lang="es-EC"/>
          </a:p>
        </p:txBody>
      </p:sp>
    </p:spTree>
    <p:extLst>
      <p:ext uri="{BB962C8B-B14F-4D97-AF65-F5344CB8AC3E}">
        <p14:creationId xmlns:p14="http://schemas.microsoft.com/office/powerpoint/2010/main" val="1946118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5EDF31C-B98C-4AAC-BE78-1559EA6BCF48}" type="datetimeFigureOut">
              <a:rPr lang="es-EC" smtClean="0"/>
              <a:t>12/01/2021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2596884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5EDF31C-B98C-4AAC-BE78-1559EA6BCF48}" type="datetimeFigureOut">
              <a:rPr lang="es-EC" smtClean="0"/>
              <a:t>12/01/2021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3655756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5EDF31C-B98C-4AAC-BE78-1559EA6BCF48}" type="datetimeFigureOut">
              <a:rPr lang="es-EC" smtClean="0"/>
              <a:t>12/01/2021</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2492516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95EDF31C-B98C-4AAC-BE78-1559EA6BCF48}" type="datetimeFigureOut">
              <a:rPr lang="es-EC" smtClean="0"/>
              <a:t>12/01/2021</a:t>
            </a:fld>
            <a:endParaRPr lang="es-EC"/>
          </a:p>
        </p:txBody>
      </p:sp>
      <p:sp>
        <p:nvSpPr>
          <p:cNvPr id="5" name="Footer Placeholder 4"/>
          <p:cNvSpPr>
            <a:spLocks noGrp="1"/>
          </p:cNvSpPr>
          <p:nvPr>
            <p:ph type="ftr" sz="quarter" idx="11"/>
          </p:nvPr>
        </p:nvSpPr>
        <p:spPr>
          <a:xfrm>
            <a:off x="2182708" y="6272784"/>
            <a:ext cx="6327648" cy="365125"/>
          </a:xfrm>
        </p:spPr>
        <p:txBody>
          <a:bodyPr/>
          <a:lstStyle/>
          <a:p>
            <a:endParaRPr lang="es-EC"/>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D52E309C-DD83-46E8-B1B1-DFE38691D49E}" type="slidenum">
              <a:rPr lang="es-EC" smtClean="0"/>
              <a:t>‹Nº›</a:t>
            </a:fld>
            <a:endParaRPr lang="es-EC"/>
          </a:p>
        </p:txBody>
      </p:sp>
    </p:spTree>
    <p:extLst>
      <p:ext uri="{BB962C8B-B14F-4D97-AF65-F5344CB8AC3E}">
        <p14:creationId xmlns:p14="http://schemas.microsoft.com/office/powerpoint/2010/main" val="1163401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5EDF31C-B98C-4AAC-BE78-1559EA6BCF48}" type="datetimeFigureOut">
              <a:rPr lang="es-EC" smtClean="0"/>
              <a:t>12/01/2021</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41485084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5EDF31C-B98C-4AAC-BE78-1559EA6BCF48}" type="datetimeFigureOut">
              <a:rPr lang="es-EC" smtClean="0"/>
              <a:t>12/01/2021</a:t>
            </a:fld>
            <a:endParaRPr lang="es-EC"/>
          </a:p>
        </p:txBody>
      </p:sp>
      <p:sp>
        <p:nvSpPr>
          <p:cNvPr id="8" name="Footer Placeholder 7"/>
          <p:cNvSpPr>
            <a:spLocks noGrp="1"/>
          </p:cNvSpPr>
          <p:nvPr>
            <p:ph type="ftr" sz="quarter" idx="11"/>
          </p:nvPr>
        </p:nvSpPr>
        <p:spPr/>
        <p:txBody>
          <a:bodyPr/>
          <a:lstStyle/>
          <a:p>
            <a:endParaRPr lang="es-EC"/>
          </a:p>
        </p:txBody>
      </p:sp>
      <p:sp>
        <p:nvSpPr>
          <p:cNvPr id="9" name="Slide Number Placeholder 8"/>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33633242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5EDF31C-B98C-4AAC-BE78-1559EA6BCF48}" type="datetimeFigureOut">
              <a:rPr lang="es-EC" smtClean="0"/>
              <a:t>12/01/2021</a:t>
            </a:fld>
            <a:endParaRPr lang="es-EC"/>
          </a:p>
        </p:txBody>
      </p:sp>
      <p:sp>
        <p:nvSpPr>
          <p:cNvPr id="4" name="Footer Placeholder 3"/>
          <p:cNvSpPr>
            <a:spLocks noGrp="1"/>
          </p:cNvSpPr>
          <p:nvPr>
            <p:ph type="ftr" sz="quarter" idx="11"/>
          </p:nvPr>
        </p:nvSpPr>
        <p:spPr/>
        <p:txBody>
          <a:bodyPr/>
          <a:lstStyle/>
          <a:p>
            <a:endParaRPr lang="es-EC"/>
          </a:p>
        </p:txBody>
      </p:sp>
      <p:sp>
        <p:nvSpPr>
          <p:cNvPr id="5" name="Slide Number Placeholder 4"/>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2754130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DF31C-B98C-4AAC-BE78-1559EA6BCF48}" type="datetimeFigureOut">
              <a:rPr lang="es-EC" smtClean="0"/>
              <a:t>12/01/2021</a:t>
            </a:fld>
            <a:endParaRPr lang="es-EC"/>
          </a:p>
        </p:txBody>
      </p:sp>
      <p:sp>
        <p:nvSpPr>
          <p:cNvPr id="3" name="Footer Placeholder 2"/>
          <p:cNvSpPr>
            <a:spLocks noGrp="1"/>
          </p:cNvSpPr>
          <p:nvPr>
            <p:ph type="ftr" sz="quarter" idx="11"/>
          </p:nvPr>
        </p:nvSpPr>
        <p:spPr/>
        <p:txBody>
          <a:bodyPr/>
          <a:lstStyle/>
          <a:p>
            <a:endParaRPr lang="es-EC"/>
          </a:p>
        </p:txBody>
      </p:sp>
      <p:sp>
        <p:nvSpPr>
          <p:cNvPr id="4" name="Slide Number Placeholder 3"/>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505249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95EDF31C-B98C-4AAC-BE78-1559EA6BCF48}" type="datetimeFigureOut">
              <a:rPr lang="es-EC" smtClean="0"/>
              <a:t>12/01/2021</a:t>
            </a:fld>
            <a:endParaRPr lang="es-EC"/>
          </a:p>
        </p:txBody>
      </p:sp>
      <p:sp>
        <p:nvSpPr>
          <p:cNvPr id="6" name="Footer Placeholder 5"/>
          <p:cNvSpPr>
            <a:spLocks noGrp="1"/>
          </p:cNvSpPr>
          <p:nvPr>
            <p:ph type="ftr" sz="quarter" idx="11"/>
          </p:nvPr>
        </p:nvSpPr>
        <p:spPr/>
        <p:txBody>
          <a:bodyPr/>
          <a:lstStyle/>
          <a:p>
            <a:endParaRPr lang="es-EC"/>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248469843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95EDF31C-B98C-4AAC-BE78-1559EA6BCF48}" type="datetimeFigureOut">
              <a:rPr lang="es-EC" smtClean="0"/>
              <a:t>12/01/2021</a:t>
            </a:fld>
            <a:endParaRPr lang="es-EC"/>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52E309C-DD83-46E8-B1B1-DFE38691D49E}" type="slidenum">
              <a:rPr lang="es-EC" smtClean="0"/>
              <a:t>‹Nº›</a:t>
            </a:fld>
            <a:endParaRPr lang="es-EC"/>
          </a:p>
        </p:txBody>
      </p:sp>
    </p:spTree>
    <p:extLst>
      <p:ext uri="{BB962C8B-B14F-4D97-AF65-F5344CB8AC3E}">
        <p14:creationId xmlns:p14="http://schemas.microsoft.com/office/powerpoint/2010/main" val="295507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95EDF31C-B98C-4AAC-BE78-1559EA6BCF48}" type="datetimeFigureOut">
              <a:rPr lang="es-EC" smtClean="0"/>
              <a:t>12/01/2021</a:t>
            </a:fld>
            <a:endParaRPr lang="es-EC"/>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s-EC"/>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D52E309C-DD83-46E8-B1B1-DFE38691D49E}" type="slidenum">
              <a:rPr lang="es-EC" smtClean="0"/>
              <a:t>‹Nº›</a:t>
            </a:fld>
            <a:endParaRPr lang="es-EC"/>
          </a:p>
        </p:txBody>
      </p:sp>
    </p:spTree>
    <p:extLst>
      <p:ext uri="{BB962C8B-B14F-4D97-AF65-F5344CB8AC3E}">
        <p14:creationId xmlns:p14="http://schemas.microsoft.com/office/powerpoint/2010/main" val="46572621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91548" y="4429493"/>
            <a:ext cx="7262191" cy="2894864"/>
          </a:xfrm>
        </p:spPr>
        <p:txBody>
          <a:bodyPr>
            <a:noAutofit/>
          </a:bodyPr>
          <a:lstStyle/>
          <a:p>
            <a:pPr algn="l"/>
            <a:r>
              <a:rPr lang="es-EC" sz="3200" dirty="0"/>
              <a:t>Juan Pérez</a:t>
            </a:r>
            <a:br>
              <a:rPr lang="es-EC" sz="3200" dirty="0"/>
            </a:br>
            <a:r>
              <a:rPr lang="es-EC" sz="3200" dirty="0"/>
              <a:t>matemática</a:t>
            </a:r>
            <a:br>
              <a:rPr lang="es-EC" sz="3200" dirty="0"/>
            </a:br>
            <a:r>
              <a:rPr lang="es-EC" sz="3200" dirty="0"/>
              <a:t>MGSTER. JOHANNA BUSTAMANTE</a:t>
            </a:r>
            <a:br>
              <a:rPr lang="es-EC" sz="3200" dirty="0"/>
            </a:br>
            <a:r>
              <a:rPr lang="es-EC" sz="3200" dirty="0"/>
              <a:t>TERCERO BGU ´´A´´</a:t>
            </a:r>
          </a:p>
        </p:txBody>
      </p:sp>
      <p:sp>
        <p:nvSpPr>
          <p:cNvPr id="3" name="CuadroTexto 2">
            <a:extLst>
              <a:ext uri="{FF2B5EF4-FFF2-40B4-BE49-F238E27FC236}">
                <a16:creationId xmlns:a16="http://schemas.microsoft.com/office/drawing/2014/main" id="{72E207AB-A013-4333-BF8E-25872DCAF97D}"/>
              </a:ext>
            </a:extLst>
          </p:cNvPr>
          <p:cNvSpPr txBox="1"/>
          <p:nvPr/>
        </p:nvSpPr>
        <p:spPr>
          <a:xfrm>
            <a:off x="1497496" y="2100062"/>
            <a:ext cx="9859617" cy="2123658"/>
          </a:xfrm>
          <a:prstGeom prst="rect">
            <a:avLst/>
          </a:prstGeom>
          <a:noFill/>
        </p:spPr>
        <p:txBody>
          <a:bodyPr wrap="square" rtlCol="0">
            <a:spAutoFit/>
          </a:bodyPr>
          <a:lstStyle/>
          <a:p>
            <a:pPr algn="ctr"/>
            <a:r>
              <a:rPr lang="es-ES" sz="6600" dirty="0"/>
              <a:t>ANTIBIÓTICO EN LA AVE  RAPAZ</a:t>
            </a:r>
            <a:endParaRPr lang="es-EC" sz="6600" dirty="0"/>
          </a:p>
        </p:txBody>
      </p:sp>
      <p:pic>
        <p:nvPicPr>
          <p:cNvPr id="1028" name="Picture 4" descr="Pinares – Benvinguts al Parc Natural Collserola">
            <a:extLst>
              <a:ext uri="{FF2B5EF4-FFF2-40B4-BE49-F238E27FC236}">
                <a16:creationId xmlns:a16="http://schemas.microsoft.com/office/drawing/2014/main" id="{D854108D-F4B1-41D1-8DAA-C1F333675A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9613" y="3429000"/>
            <a:ext cx="2857500" cy="2447925"/>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1983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D95AFE22-0EAB-48CF-B4BF-0F2A9FC044D4}"/>
              </a:ext>
            </a:extLst>
          </p:cNvPr>
          <p:cNvSpPr>
            <a:spLocks noGrp="1"/>
          </p:cNvSpPr>
          <p:nvPr>
            <p:ph type="title"/>
          </p:nvPr>
        </p:nvSpPr>
        <p:spPr>
          <a:xfrm>
            <a:off x="8549640" y="248478"/>
            <a:ext cx="3200400" cy="1737360"/>
          </a:xfrm>
        </p:spPr>
        <p:txBody>
          <a:bodyPr/>
          <a:lstStyle/>
          <a:p>
            <a:r>
              <a:rPr lang="es-EC" dirty="0"/>
              <a:t>INTRODUCCIÓN</a:t>
            </a:r>
            <a:br>
              <a:rPr lang="es-EC" dirty="0"/>
            </a:br>
            <a:endParaRPr lang="es-EC" dirty="0"/>
          </a:p>
        </p:txBody>
      </p:sp>
      <p:pic>
        <p:nvPicPr>
          <p:cNvPr id="10" name="Marcador de posición de imagen 9">
            <a:extLst>
              <a:ext uri="{FF2B5EF4-FFF2-40B4-BE49-F238E27FC236}">
                <a16:creationId xmlns:a16="http://schemas.microsoft.com/office/drawing/2014/main" id="{F9639E4C-151C-47D9-936E-B344177B20CF}"/>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4592" r="4592"/>
          <a:stretch>
            <a:fillRect/>
          </a:stretch>
        </p:blipFill>
        <p:spPr>
          <a:xfrm>
            <a:off x="0" y="0"/>
            <a:ext cx="8303740" cy="6858000"/>
          </a:xfrm>
        </p:spPr>
      </p:pic>
      <p:sp>
        <p:nvSpPr>
          <p:cNvPr id="8" name="Marcador de texto 7">
            <a:extLst>
              <a:ext uri="{FF2B5EF4-FFF2-40B4-BE49-F238E27FC236}">
                <a16:creationId xmlns:a16="http://schemas.microsoft.com/office/drawing/2014/main" id="{C7735FA2-08FF-44C5-B9EF-AE2EE7E57CA5}"/>
              </a:ext>
            </a:extLst>
          </p:cNvPr>
          <p:cNvSpPr>
            <a:spLocks noGrp="1"/>
          </p:cNvSpPr>
          <p:nvPr>
            <p:ph type="body" sz="half" idx="2"/>
          </p:nvPr>
        </p:nvSpPr>
        <p:spPr>
          <a:xfrm>
            <a:off x="8549640" y="1656523"/>
            <a:ext cx="3549595" cy="4810538"/>
          </a:xfrm>
        </p:spPr>
        <p:txBody>
          <a:bodyPr>
            <a:normAutofit lnSpcReduction="10000"/>
          </a:bodyPr>
          <a:lstStyle/>
          <a:p>
            <a:pPr algn="just"/>
            <a:r>
              <a:rPr lang="es-ES" sz="1600" dirty="0">
                <a:solidFill>
                  <a:schemeClr val="accent4">
                    <a:lumMod val="50000"/>
                  </a:schemeClr>
                </a:solidFill>
              </a:rPr>
              <a:t>Los aves como todos los animales  son parte importante dentro del ecosistema, por lo tanto la administración de los antibióticos para evitar futuras infecciones o patologías en las aves en fundamental ya que al igual que </a:t>
            </a:r>
            <a:r>
              <a:rPr lang="es-ES" sz="1600" dirty="0" smtClean="0">
                <a:solidFill>
                  <a:schemeClr val="accent4">
                    <a:lumMod val="50000"/>
                  </a:schemeClr>
                </a:solidFill>
              </a:rPr>
              <a:t>nosotros, </a:t>
            </a:r>
            <a:r>
              <a:rPr lang="es-ES" sz="1600" dirty="0">
                <a:solidFill>
                  <a:schemeClr val="accent4">
                    <a:lumMod val="50000"/>
                  </a:schemeClr>
                </a:solidFill>
              </a:rPr>
              <a:t>son seres vivos que necesitan tratamiento por parte de un veterinario. Sin embargo, al momento de administrarlo muchos de ellas sufren diversas reacciones negativas por la mala suministración del medicamento, causándoles a muchas de ellas la muerte. De esta forma vemos la importancia de suministrar la cantidad correcta por parte de un profesional para evitar efectos negativos.</a:t>
            </a:r>
            <a:endParaRPr lang="es-EC" sz="1600" dirty="0">
              <a:solidFill>
                <a:schemeClr val="accent4">
                  <a:lumMod val="50000"/>
                </a:schemeClr>
              </a:solidFill>
            </a:endParaRPr>
          </a:p>
        </p:txBody>
      </p:sp>
    </p:spTree>
    <p:extLst>
      <p:ext uri="{BB962C8B-B14F-4D97-AF65-F5344CB8AC3E}">
        <p14:creationId xmlns:p14="http://schemas.microsoft.com/office/powerpoint/2010/main" val="4286174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D853F1-064A-4742-821F-9EC479AADC58}"/>
              </a:ext>
            </a:extLst>
          </p:cNvPr>
          <p:cNvSpPr>
            <a:spLocks noGrp="1"/>
          </p:cNvSpPr>
          <p:nvPr>
            <p:ph type="title"/>
          </p:nvPr>
        </p:nvSpPr>
        <p:spPr>
          <a:xfrm>
            <a:off x="463826" y="286192"/>
            <a:ext cx="6758609" cy="1280160"/>
          </a:xfrm>
        </p:spPr>
        <p:txBody>
          <a:bodyPr>
            <a:normAutofit/>
          </a:bodyPr>
          <a:lstStyle/>
          <a:p>
            <a:r>
              <a:rPr lang="es-ES" sz="4800" dirty="0"/>
              <a:t>PROBLEMA PLANTEADO</a:t>
            </a:r>
            <a:endParaRPr lang="es-EC" sz="4800" dirty="0"/>
          </a:p>
        </p:txBody>
      </p:sp>
      <p:sp>
        <p:nvSpPr>
          <p:cNvPr id="3" name="Marcador de contenido 2">
            <a:extLst>
              <a:ext uri="{FF2B5EF4-FFF2-40B4-BE49-F238E27FC236}">
                <a16:creationId xmlns:a16="http://schemas.microsoft.com/office/drawing/2014/main" id="{2E093407-8CED-4225-9432-8B4D0C31C4AC}"/>
              </a:ext>
            </a:extLst>
          </p:cNvPr>
          <p:cNvSpPr>
            <a:spLocks noGrp="1"/>
          </p:cNvSpPr>
          <p:nvPr>
            <p:ph idx="4294967295"/>
          </p:nvPr>
        </p:nvSpPr>
        <p:spPr>
          <a:xfrm>
            <a:off x="212035" y="2043430"/>
            <a:ext cx="7606748" cy="4051300"/>
          </a:xfrm>
        </p:spPr>
        <p:txBody>
          <a:bodyPr/>
          <a:lstStyle/>
          <a:p>
            <a:r>
              <a:rPr lang="es-EC" dirty="0"/>
              <a:t>La probabilidad de que al administrarle un antibiótico a cierto tipo de ave rapaz, este presente una reacción negativa es 0,05. Si la muestra de aves es 80, analiza la probabilidad de que:</a:t>
            </a:r>
          </a:p>
          <a:p>
            <a:pPr marL="0" indent="0">
              <a:buNone/>
            </a:pPr>
            <a:endParaRPr lang="es-EC" dirty="0"/>
          </a:p>
          <a:p>
            <a:pPr lvl="1"/>
            <a:r>
              <a:rPr lang="es-EC" dirty="0"/>
              <a:t>1. en ningún ave haya reacción negativa;</a:t>
            </a:r>
          </a:p>
          <a:p>
            <a:pPr lvl="1"/>
            <a:r>
              <a:rPr lang="es-EC" dirty="0"/>
              <a:t>2. haya reacción negativa en al menos 2 aves;</a:t>
            </a:r>
          </a:p>
          <a:p>
            <a:pPr lvl="1"/>
            <a:r>
              <a:rPr lang="es-EC" dirty="0"/>
              <a:t>3. 5 aves hayan tenido reacción negativa.</a:t>
            </a:r>
          </a:p>
          <a:p>
            <a:endParaRPr lang="es-EC" dirty="0"/>
          </a:p>
        </p:txBody>
      </p:sp>
      <p:pic>
        <p:nvPicPr>
          <p:cNvPr id="3076" name="Picture 4" descr="Revista Veterinaria Argentina » Relevamiento inédito de aves rapaces en las  Yungas, Argentina.">
            <a:extLst>
              <a:ext uri="{FF2B5EF4-FFF2-40B4-BE49-F238E27FC236}">
                <a16:creationId xmlns:a16="http://schemas.microsoft.com/office/drawing/2014/main" id="{758D4D78-3D5E-4B1B-B31A-FE18E034C4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4924" y="1221243"/>
            <a:ext cx="314325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93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t>1. en ningún ave haya reacción negativa</a:t>
            </a:r>
          </a:p>
        </p:txBody>
      </p:sp>
      <p:sp>
        <p:nvSpPr>
          <p:cNvPr id="3" name="Marcador de contenido 2"/>
          <p:cNvSpPr>
            <a:spLocks noGrp="1"/>
          </p:cNvSpPr>
          <p:nvPr>
            <p:ph sz="half" idx="1"/>
          </p:nvPr>
        </p:nvSpPr>
        <p:spPr>
          <a:xfrm>
            <a:off x="738544" y="2970872"/>
            <a:ext cx="3078082" cy="2324431"/>
          </a:xfrm>
          <a:solidFill>
            <a:schemeClr val="tx2">
              <a:lumMod val="40000"/>
              <a:lumOff val="60000"/>
            </a:schemeClr>
          </a:solidFill>
        </p:spPr>
        <p:txBody>
          <a:bodyPr>
            <a:normAutofit/>
          </a:bodyPr>
          <a:lstStyle/>
          <a:p>
            <a:pPr marL="0" indent="0" algn="just">
              <a:buNone/>
            </a:pPr>
            <a:endParaRPr lang="es-EC" dirty="0"/>
          </a:p>
          <a:p>
            <a:pPr marL="0" indent="0" algn="just">
              <a:buNone/>
            </a:pPr>
            <a:r>
              <a:rPr lang="es-EC" dirty="0"/>
              <a:t>La probabilidad es del 1,65%. La porción del gráfico es mínima y la tabla de valores muestra la población afectada.</a:t>
            </a:r>
          </a:p>
        </p:txBody>
      </p:sp>
      <p:pic>
        <p:nvPicPr>
          <p:cNvPr id="4" name="Imagen 3" descr="Recorte de pantall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74613" y="2088181"/>
            <a:ext cx="7322740" cy="4084019"/>
          </a:xfrm>
          <a:prstGeom prst="rect">
            <a:avLst/>
          </a:prstGeom>
        </p:spPr>
      </p:pic>
    </p:spTree>
    <p:extLst>
      <p:ext uri="{BB962C8B-B14F-4D97-AF65-F5344CB8AC3E}">
        <p14:creationId xmlns:p14="http://schemas.microsoft.com/office/powerpoint/2010/main" val="2937375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t>2. haya reacción negativa en al menos 2 aves</a:t>
            </a:r>
          </a:p>
        </p:txBody>
      </p:sp>
      <p:sp>
        <p:nvSpPr>
          <p:cNvPr id="3" name="Marcador de contenido 2"/>
          <p:cNvSpPr>
            <a:spLocks noGrp="1"/>
          </p:cNvSpPr>
          <p:nvPr>
            <p:ph sz="half" idx="1"/>
          </p:nvPr>
        </p:nvSpPr>
        <p:spPr>
          <a:xfrm>
            <a:off x="8212769" y="2574235"/>
            <a:ext cx="3687682" cy="2080592"/>
          </a:xfrm>
          <a:solidFill>
            <a:schemeClr val="accent5">
              <a:lumMod val="60000"/>
              <a:lumOff val="40000"/>
            </a:schemeClr>
          </a:solidFill>
        </p:spPr>
        <p:txBody>
          <a:bodyPr>
            <a:normAutofit lnSpcReduction="10000"/>
          </a:bodyPr>
          <a:lstStyle/>
          <a:p>
            <a:pPr marL="0" indent="0">
              <a:buNone/>
            </a:pPr>
            <a:endParaRPr lang="es-EC" dirty="0"/>
          </a:p>
          <a:p>
            <a:pPr marL="0" indent="0" algn="just">
              <a:buNone/>
            </a:pPr>
            <a:r>
              <a:rPr lang="es-EC" dirty="0"/>
              <a:t>La probabilidad es del 91,39%. La porción del gráfico es la mayoría y la tabla de valores muestra la población afectada, es decir, a partir de 2 aves.</a:t>
            </a:r>
          </a:p>
        </p:txBody>
      </p:sp>
      <p:pic>
        <p:nvPicPr>
          <p:cNvPr id="6" name="Imagen 5" descr="Recorte de pantall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549" y="2093976"/>
            <a:ext cx="7748942" cy="4516214"/>
          </a:xfrm>
          <a:prstGeom prst="rect">
            <a:avLst/>
          </a:prstGeom>
        </p:spPr>
      </p:pic>
    </p:spTree>
    <p:extLst>
      <p:ext uri="{BB962C8B-B14F-4D97-AF65-F5344CB8AC3E}">
        <p14:creationId xmlns:p14="http://schemas.microsoft.com/office/powerpoint/2010/main" val="412301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t>3. 5 aves hayan tenido reacción negativa</a:t>
            </a:r>
          </a:p>
        </p:txBody>
      </p:sp>
      <p:sp>
        <p:nvSpPr>
          <p:cNvPr id="3" name="Marcador de contenido 2"/>
          <p:cNvSpPr>
            <a:spLocks noGrp="1"/>
          </p:cNvSpPr>
          <p:nvPr>
            <p:ph idx="1"/>
          </p:nvPr>
        </p:nvSpPr>
        <p:spPr>
          <a:xfrm>
            <a:off x="632527" y="2446088"/>
            <a:ext cx="3449144" cy="2331322"/>
          </a:xfrm>
        </p:spPr>
        <p:txBody>
          <a:bodyPr>
            <a:normAutofit lnSpcReduction="10000"/>
          </a:bodyPr>
          <a:lstStyle/>
          <a:p>
            <a:pPr marL="0" indent="0">
              <a:buNone/>
            </a:pPr>
            <a:endParaRPr lang="es-EC" dirty="0"/>
          </a:p>
          <a:p>
            <a:pPr marL="0" indent="0">
              <a:buNone/>
            </a:pPr>
            <a:r>
              <a:rPr lang="es-EC" dirty="0"/>
              <a:t>La probabilidad es del 78,92%. La porción del gráfico forma parte de la mayoría y la tabla de valores muestra la población afectada, es decir, hasta las 5 aves.</a:t>
            </a:r>
          </a:p>
        </p:txBody>
      </p:sp>
      <p:pic>
        <p:nvPicPr>
          <p:cNvPr id="4" name="Imagen 3" descr="Recorte de pantall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90122" y="1952768"/>
            <a:ext cx="7915332" cy="4380229"/>
          </a:xfrm>
          <a:prstGeom prst="rect">
            <a:avLst/>
          </a:prstGeom>
        </p:spPr>
      </p:pic>
    </p:spTree>
    <p:extLst>
      <p:ext uri="{BB962C8B-B14F-4D97-AF65-F5344CB8AC3E}">
        <p14:creationId xmlns:p14="http://schemas.microsoft.com/office/powerpoint/2010/main" val="3031484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t>CONCLUSIÓN Y REFLEXIÓN</a:t>
            </a:r>
          </a:p>
        </p:txBody>
      </p:sp>
      <p:sp>
        <p:nvSpPr>
          <p:cNvPr id="3" name="Marcador de contenido 2"/>
          <p:cNvSpPr>
            <a:spLocks noGrp="1"/>
          </p:cNvSpPr>
          <p:nvPr>
            <p:ph type="body" idx="1"/>
          </p:nvPr>
        </p:nvSpPr>
        <p:spPr>
          <a:xfrm>
            <a:off x="304799" y="5020056"/>
            <a:ext cx="11635409" cy="1712048"/>
          </a:xfrm>
        </p:spPr>
        <p:txBody>
          <a:bodyPr>
            <a:normAutofit lnSpcReduction="10000"/>
          </a:bodyPr>
          <a:lstStyle/>
          <a:p>
            <a:pPr marL="0" indent="0" algn="just">
              <a:buNone/>
            </a:pPr>
            <a:r>
              <a:rPr lang="es-EC" sz="2400" dirty="0"/>
              <a:t>Los datos han demostrado que el antibiótico administrado en las aves sí causa reacciones negativas y que hay un 1,65% de probabilidad de que no </a:t>
            </a:r>
            <a:r>
              <a:rPr lang="es-EC" sz="2400" dirty="0" smtClean="0"/>
              <a:t>les </a:t>
            </a:r>
            <a:r>
              <a:rPr lang="es-EC" sz="2400" dirty="0"/>
              <a:t>cause ningún problema.</a:t>
            </a:r>
          </a:p>
          <a:p>
            <a:pPr marL="0" indent="0" algn="just">
              <a:buNone/>
            </a:pPr>
            <a:r>
              <a:rPr lang="es-EC" sz="2400" dirty="0"/>
              <a:t>Pero a partir de que dos aves sufran reacciones negativas, se puede decir que el antibiótico no es el correcto, ya que pronto afectará a las aves.</a:t>
            </a:r>
          </a:p>
        </p:txBody>
      </p:sp>
    </p:spTree>
    <p:extLst>
      <p:ext uri="{BB962C8B-B14F-4D97-AF65-F5344CB8AC3E}">
        <p14:creationId xmlns:p14="http://schemas.microsoft.com/office/powerpoint/2010/main" val="24256270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Letras en madera</Template>
  <TotalTime>70</TotalTime>
  <Words>354</Words>
  <Application>Microsoft Office PowerPoint</Application>
  <PresentationFormat>Panorámica</PresentationFormat>
  <Paragraphs>22</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Rockwell</vt:lpstr>
      <vt:lpstr>Rockwell Condensed</vt:lpstr>
      <vt:lpstr>Wingdings</vt:lpstr>
      <vt:lpstr>Letras en madera</vt:lpstr>
      <vt:lpstr>Juan Pérez matemática MGSTER. JOHANNA BUSTAMANTE TERCERO BGU ´´A´´</vt:lpstr>
      <vt:lpstr>INTRODUCCIÓN </vt:lpstr>
      <vt:lpstr>PROBLEMA PLANTEADO</vt:lpstr>
      <vt:lpstr>1. en ningún ave haya reacción negativa</vt:lpstr>
      <vt:lpstr>2. haya reacción negativa en al menos 2 aves</vt:lpstr>
      <vt:lpstr>3. 5 aves hayan tenido reacción negativa</vt:lpstr>
      <vt:lpstr>CONCLUSIÓN Y REFLEXIÓN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CARÁTULA Nombre: Materia: Docente: Curso:</dc:title>
  <dc:creator>Vale</dc:creator>
  <cp:lastModifiedBy>Vale</cp:lastModifiedBy>
  <cp:revision>10</cp:revision>
  <dcterms:created xsi:type="dcterms:W3CDTF">2021-01-10T23:16:10Z</dcterms:created>
  <dcterms:modified xsi:type="dcterms:W3CDTF">2021-01-12T18:40:19Z</dcterms:modified>
</cp:coreProperties>
</file>